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9.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0.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61" r:id="rId6"/>
    <p:sldMasterId id="2147483780" r:id="rId7"/>
    <p:sldMasterId id="2147483802" r:id="rId8"/>
    <p:sldMasterId id="2147483814" r:id="rId9"/>
    <p:sldMasterId id="2147483842" r:id="rId10"/>
    <p:sldMasterId id="2147483880" r:id="rId11"/>
  </p:sldMasterIdLst>
  <p:notesMasterIdLst>
    <p:notesMasterId r:id="rId34"/>
  </p:notesMasterIdLst>
  <p:sldIdLst>
    <p:sldId id="257" r:id="rId12"/>
    <p:sldId id="392" r:id="rId13"/>
    <p:sldId id="404" r:id="rId14"/>
    <p:sldId id="405" r:id="rId15"/>
    <p:sldId id="406" r:id="rId16"/>
    <p:sldId id="407" r:id="rId17"/>
    <p:sldId id="390" r:id="rId18"/>
    <p:sldId id="398" r:id="rId19"/>
    <p:sldId id="399" r:id="rId20"/>
    <p:sldId id="410" r:id="rId21"/>
    <p:sldId id="411" r:id="rId22"/>
    <p:sldId id="412" r:id="rId23"/>
    <p:sldId id="413" r:id="rId24"/>
    <p:sldId id="393" r:id="rId25"/>
    <p:sldId id="394" r:id="rId26"/>
    <p:sldId id="395" r:id="rId27"/>
    <p:sldId id="402" r:id="rId28"/>
    <p:sldId id="409" r:id="rId29"/>
    <p:sldId id="403" r:id="rId30"/>
    <p:sldId id="408" r:id="rId31"/>
    <p:sldId id="400" r:id="rId32"/>
    <p:sldId id="40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392"/>
            <p14:sldId id="404"/>
            <p14:sldId id="405"/>
            <p14:sldId id="406"/>
            <p14:sldId id="407"/>
            <p14:sldId id="390"/>
            <p14:sldId id="398"/>
            <p14:sldId id="399"/>
            <p14:sldId id="410"/>
            <p14:sldId id="411"/>
            <p14:sldId id="412"/>
            <p14:sldId id="413"/>
            <p14:sldId id="393"/>
            <p14:sldId id="394"/>
            <p14:sldId id="395"/>
            <p14:sldId id="402"/>
            <p14:sldId id="409"/>
            <p14:sldId id="403"/>
            <p14:sldId id="408"/>
            <p14:sldId id="400"/>
            <p14:sldId id="4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74841" autoAdjust="0"/>
  </p:normalViewPr>
  <p:slideViewPr>
    <p:cSldViewPr snapToGrid="0">
      <p:cViewPr varScale="1">
        <p:scale>
          <a:sx n="79" d="100"/>
          <a:sy n="79" d="100"/>
        </p:scale>
        <p:origin x="11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9/28/16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aka.ms/opensource"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aka.ms/opensourc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aka.ms/opensourc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3172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12</a:t>
            </a:fld>
            <a:endParaRPr lang="en-US"/>
          </a:p>
        </p:txBody>
      </p:sp>
    </p:spTree>
    <p:extLst>
      <p:ext uri="{BB962C8B-B14F-4D97-AF65-F5344CB8AC3E}">
        <p14:creationId xmlns:p14="http://schemas.microsoft.com/office/powerpoint/2010/main" val="113032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13</a:t>
            </a:fld>
            <a:endParaRPr lang="en-US"/>
          </a:p>
        </p:txBody>
      </p:sp>
    </p:spTree>
    <p:extLst>
      <p:ext uri="{BB962C8B-B14F-4D97-AF65-F5344CB8AC3E}">
        <p14:creationId xmlns:p14="http://schemas.microsoft.com/office/powerpoint/2010/main" val="1118871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23144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D127CA6-06D2-4433-B26A-052CD5EF21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20893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80686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7644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scripts provided</a:t>
            </a:r>
          </a:p>
          <a:p>
            <a:endParaRPr lang="en-US" dirty="0" smtClean="0"/>
          </a:p>
          <a:p>
            <a:r>
              <a:rPr lang="en-US" dirty="0" smtClean="0"/>
              <a:t>Open </a:t>
            </a:r>
            <a:r>
              <a:rPr lang="en-US" dirty="0"/>
              <a:t>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18</a:t>
            </a:fld>
            <a:endParaRPr lang="en-US"/>
          </a:p>
        </p:txBody>
      </p:sp>
    </p:spTree>
    <p:extLst>
      <p:ext uri="{BB962C8B-B14F-4D97-AF65-F5344CB8AC3E}">
        <p14:creationId xmlns:p14="http://schemas.microsoft.com/office/powerpoint/2010/main" val="17732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88405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12266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7138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357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8337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6</a:t>
            </a:fld>
            <a:endParaRPr lang="en-US"/>
          </a:p>
        </p:txBody>
      </p:sp>
    </p:spTree>
    <p:extLst>
      <p:ext uri="{BB962C8B-B14F-4D97-AF65-F5344CB8AC3E}">
        <p14:creationId xmlns:p14="http://schemas.microsoft.com/office/powerpoint/2010/main" val="35321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7</a:t>
            </a:fld>
            <a:endParaRPr lang="en-US"/>
          </a:p>
        </p:txBody>
      </p:sp>
    </p:spTree>
    <p:extLst>
      <p:ext uri="{BB962C8B-B14F-4D97-AF65-F5344CB8AC3E}">
        <p14:creationId xmlns:p14="http://schemas.microsoft.com/office/powerpoint/2010/main" val="485797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8</a:t>
            </a:fld>
            <a:endParaRPr lang="en-US"/>
          </a:p>
        </p:txBody>
      </p:sp>
    </p:spTree>
    <p:extLst>
      <p:ext uri="{BB962C8B-B14F-4D97-AF65-F5344CB8AC3E}">
        <p14:creationId xmlns:p14="http://schemas.microsoft.com/office/powerpoint/2010/main" val="1504703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9</a:t>
            </a:fld>
            <a:endParaRPr lang="en-US"/>
          </a:p>
        </p:txBody>
      </p:sp>
    </p:spTree>
    <p:extLst>
      <p:ext uri="{BB962C8B-B14F-4D97-AF65-F5344CB8AC3E}">
        <p14:creationId xmlns:p14="http://schemas.microsoft.com/office/powerpoint/2010/main" val="636614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10</a:t>
            </a:fld>
            <a:endParaRPr lang="en-US"/>
          </a:p>
        </p:txBody>
      </p:sp>
    </p:spTree>
    <p:extLst>
      <p:ext uri="{BB962C8B-B14F-4D97-AF65-F5344CB8AC3E}">
        <p14:creationId xmlns:p14="http://schemas.microsoft.com/office/powerpoint/2010/main" val="302476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11</a:t>
            </a:fld>
            <a:endParaRPr lang="en-US"/>
          </a:p>
        </p:txBody>
      </p:sp>
    </p:spTree>
    <p:extLst>
      <p:ext uri="{BB962C8B-B14F-4D97-AF65-F5344CB8AC3E}">
        <p14:creationId xmlns:p14="http://schemas.microsoft.com/office/powerpoint/2010/main" val="330110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 Id="rId3" Type="http://schemas.openxmlformats.org/officeDocument/2006/relationships/image" Target="../media/image20.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2.jpe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5" Type="http://schemas.openxmlformats.org/officeDocument/2006/relationships/image" Target="../media/image25.png"/><Relationship Id="rId1" Type="http://schemas.openxmlformats.org/officeDocument/2006/relationships/slideMaster" Target="../slideMasters/slideMaster11.xml"/><Relationship Id="rId2" Type="http://schemas.openxmlformats.org/officeDocument/2006/relationships/image" Target="../media/image23.jpe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6.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7.jp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8.jp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9.jpg"/></Relationships>
</file>

<file path=ppt/slideLayouts/_rels/slideLayout20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0.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1.jp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2.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2.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4.jp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5.jp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7.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Char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0"/>
            <a:ext cx="11734801" cy="640080"/>
          </a:xfrm>
        </p:spPr>
        <p:txBody>
          <a:bodyPr/>
          <a:lstStyle>
            <a:lvl1pPr>
              <a:defRPr baseline="0">
                <a:solidFill>
                  <a:schemeClr val="accent1"/>
                </a:solidFill>
              </a:defRPr>
            </a:lvl1pPr>
          </a:lstStyle>
          <a:p>
            <a:r>
              <a:rPr lang="en-US" dirty="0"/>
              <a:t>Title of slide (Chart slide)</a:t>
            </a:r>
          </a:p>
        </p:txBody>
      </p:sp>
      <p:sp>
        <p:nvSpPr>
          <p:cNvPr id="7" name="Chart Placeholder 3"/>
          <p:cNvSpPr>
            <a:spLocks noGrp="1"/>
          </p:cNvSpPr>
          <p:nvPr>
            <p:ph type="chart" sz="quarter" idx="13"/>
          </p:nvPr>
        </p:nvSpPr>
        <p:spPr>
          <a:xfrm>
            <a:off x="228600" y="1825622"/>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dirty="0"/>
          </a:p>
        </p:txBody>
      </p:sp>
      <p:sp>
        <p:nvSpPr>
          <p:cNvPr id="6" name="Text Placeholder 3"/>
          <p:cNvSpPr>
            <a:spLocks noGrp="1"/>
          </p:cNvSpPr>
          <p:nvPr>
            <p:ph type="body" sz="quarter" idx="15" hasCustomPrompt="1"/>
          </p:nvPr>
        </p:nvSpPr>
        <p:spPr>
          <a:xfrm>
            <a:off x="228600" y="5796296"/>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21"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dirty="0"/>
              <a:t>Title of sub header</a:t>
            </a:r>
          </a:p>
        </p:txBody>
      </p:sp>
    </p:spTree>
    <p:extLst>
      <p:ext uri="{BB962C8B-B14F-4D97-AF65-F5344CB8AC3E}">
        <p14:creationId xmlns:p14="http://schemas.microsoft.com/office/powerpoint/2010/main" val="22454700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49842280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160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spd="slow">
    <p:push dir="u"/>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spd="slow">
    <p:push dir="u"/>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99787F-C452-417B-9AC0-3D94BCDDF498}" type="datetimeFigureOut">
              <a:rPr lang="en-US" smtClean="0"/>
              <a:t>9/28/16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9DC884-0787-438E-A7C9-E02BDBF08A08}" type="slidenum">
              <a:rPr lang="en-US" smtClean="0"/>
              <a:t>‹#›</a:t>
            </a:fld>
            <a:endParaRPr lang="en-US"/>
          </a:p>
        </p:txBody>
      </p:sp>
    </p:spTree>
    <p:extLst>
      <p:ext uri="{BB962C8B-B14F-4D97-AF65-F5344CB8AC3E}">
        <p14:creationId xmlns:p14="http://schemas.microsoft.com/office/powerpoint/2010/main" val="29691195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33287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178.xml"/><Relationship Id="rId21" Type="http://schemas.openxmlformats.org/officeDocument/2006/relationships/slideLayout" Target="../slideLayouts/slideLayout179.xml"/><Relationship Id="rId22" Type="http://schemas.openxmlformats.org/officeDocument/2006/relationships/slideLayout" Target="../slideLayouts/slideLayout180.xml"/><Relationship Id="rId23" Type="http://schemas.openxmlformats.org/officeDocument/2006/relationships/slideLayout" Target="../slideLayouts/slideLayout181.xml"/><Relationship Id="rId24" Type="http://schemas.openxmlformats.org/officeDocument/2006/relationships/slideLayout" Target="../slideLayouts/slideLayout182.xml"/><Relationship Id="rId25" Type="http://schemas.openxmlformats.org/officeDocument/2006/relationships/slideLayout" Target="../slideLayouts/slideLayout183.xml"/><Relationship Id="rId26" Type="http://schemas.openxmlformats.org/officeDocument/2006/relationships/slideLayout" Target="../slideLayouts/slideLayout184.xml"/><Relationship Id="rId27" Type="http://schemas.openxmlformats.org/officeDocument/2006/relationships/slideLayout" Target="../slideLayouts/slideLayout185.xml"/><Relationship Id="rId28" Type="http://schemas.openxmlformats.org/officeDocument/2006/relationships/slideLayout" Target="../slideLayouts/slideLayout186.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2" Type="http://schemas.openxmlformats.org/officeDocument/2006/relationships/slideLayout" Target="../slideLayouts/slideLayout160.xml"/><Relationship Id="rId3" Type="http://schemas.openxmlformats.org/officeDocument/2006/relationships/slideLayout" Target="../slideLayouts/slideLayout161.xml"/><Relationship Id="rId4" Type="http://schemas.openxmlformats.org/officeDocument/2006/relationships/slideLayout" Target="../slideLayouts/slideLayout162.xml"/><Relationship Id="rId5" Type="http://schemas.openxmlformats.org/officeDocument/2006/relationships/slideLayout" Target="../slideLayouts/slideLayout163.xml"/><Relationship Id="rId30" Type="http://schemas.openxmlformats.org/officeDocument/2006/relationships/slideLayout" Target="../slideLayouts/slideLayout188.xml"/><Relationship Id="rId31" Type="http://schemas.openxmlformats.org/officeDocument/2006/relationships/slideLayout" Target="../slideLayouts/slideLayout189.xml"/><Relationship Id="rId32" Type="http://schemas.openxmlformats.org/officeDocument/2006/relationships/slideLayout" Target="../slideLayouts/slideLayout190.xml"/><Relationship Id="rId9" Type="http://schemas.openxmlformats.org/officeDocument/2006/relationships/slideLayout" Target="../slideLayouts/slideLayout167.xml"/><Relationship Id="rId6" Type="http://schemas.openxmlformats.org/officeDocument/2006/relationships/slideLayout" Target="../slideLayouts/slideLayout164.xml"/><Relationship Id="rId7" Type="http://schemas.openxmlformats.org/officeDocument/2006/relationships/slideLayout" Target="../slideLayouts/slideLayout165.xml"/><Relationship Id="rId8" Type="http://schemas.openxmlformats.org/officeDocument/2006/relationships/slideLayout" Target="../slideLayouts/slideLayout166.xml"/><Relationship Id="rId33" Type="http://schemas.openxmlformats.org/officeDocument/2006/relationships/slideLayout" Target="../slideLayouts/slideLayout191.xml"/><Relationship Id="rId34" Type="http://schemas.openxmlformats.org/officeDocument/2006/relationships/slideLayout" Target="../slideLayouts/slideLayout192.xml"/><Relationship Id="rId35" Type="http://schemas.openxmlformats.org/officeDocument/2006/relationships/slideLayout" Target="../slideLayouts/slideLayout193.xml"/><Relationship Id="rId36" Type="http://schemas.openxmlformats.org/officeDocument/2006/relationships/slideLayout" Target="../slideLayouts/slideLayout194.xml"/><Relationship Id="rId10" Type="http://schemas.openxmlformats.org/officeDocument/2006/relationships/slideLayout" Target="../slideLayouts/slideLayout168.xml"/><Relationship Id="rId11" Type="http://schemas.openxmlformats.org/officeDocument/2006/relationships/slideLayout" Target="../slideLayouts/slideLayout169.xml"/><Relationship Id="rId12" Type="http://schemas.openxmlformats.org/officeDocument/2006/relationships/slideLayout" Target="../slideLayouts/slideLayout170.xml"/><Relationship Id="rId13" Type="http://schemas.openxmlformats.org/officeDocument/2006/relationships/slideLayout" Target="../slideLayouts/slideLayout171.xml"/><Relationship Id="rId14" Type="http://schemas.openxmlformats.org/officeDocument/2006/relationships/slideLayout" Target="../slideLayouts/slideLayout172.xml"/><Relationship Id="rId15" Type="http://schemas.openxmlformats.org/officeDocument/2006/relationships/slideLayout" Target="../slideLayouts/slideLayout173.xml"/><Relationship Id="rId16" Type="http://schemas.openxmlformats.org/officeDocument/2006/relationships/slideLayout" Target="../slideLayouts/slideLayout174.xml"/><Relationship Id="rId17" Type="http://schemas.openxmlformats.org/officeDocument/2006/relationships/slideLayout" Target="../slideLayouts/slideLayout175.xml"/><Relationship Id="rId18" Type="http://schemas.openxmlformats.org/officeDocument/2006/relationships/slideLayout" Target="../slideLayouts/slideLayout176.xml"/><Relationship Id="rId19" Type="http://schemas.openxmlformats.org/officeDocument/2006/relationships/slideLayout" Target="../slideLayouts/slideLayout177.xml"/><Relationship Id="rId37" Type="http://schemas.openxmlformats.org/officeDocument/2006/relationships/slideLayout" Target="../slideLayouts/slideLayout195.xml"/><Relationship Id="rId38"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15.xml"/><Relationship Id="rId21" Type="http://schemas.openxmlformats.org/officeDocument/2006/relationships/slideLayout" Target="../slideLayouts/slideLayout216.xml"/><Relationship Id="rId22" Type="http://schemas.openxmlformats.org/officeDocument/2006/relationships/slideLayout" Target="../slideLayouts/slideLayout217.xml"/><Relationship Id="rId23" Type="http://schemas.openxmlformats.org/officeDocument/2006/relationships/slideLayout" Target="../slideLayouts/slideLayout218.xml"/><Relationship Id="rId24" Type="http://schemas.openxmlformats.org/officeDocument/2006/relationships/slideLayout" Target="../slideLayouts/slideLayout219.xml"/><Relationship Id="rId25" Type="http://schemas.openxmlformats.org/officeDocument/2006/relationships/slideLayout" Target="../slideLayouts/slideLayout220.xml"/><Relationship Id="rId26" Type="http://schemas.openxmlformats.org/officeDocument/2006/relationships/slideLayout" Target="../slideLayouts/slideLayout221.xml"/><Relationship Id="rId27" Type="http://schemas.openxmlformats.org/officeDocument/2006/relationships/slideLayout" Target="../slideLayouts/slideLayout222.xml"/><Relationship Id="rId28" Type="http://schemas.openxmlformats.org/officeDocument/2006/relationships/slideLayout" Target="../slideLayouts/slideLayout223.xml"/><Relationship Id="rId29" Type="http://schemas.openxmlformats.org/officeDocument/2006/relationships/slideLayout" Target="../slideLayouts/slideLayout224.xml"/><Relationship Id="rId1" Type="http://schemas.openxmlformats.org/officeDocument/2006/relationships/slideLayout" Target="../slideLayouts/slideLayout196.xml"/><Relationship Id="rId2" Type="http://schemas.openxmlformats.org/officeDocument/2006/relationships/slideLayout" Target="../slideLayouts/slideLayout197.xml"/><Relationship Id="rId3" Type="http://schemas.openxmlformats.org/officeDocument/2006/relationships/slideLayout" Target="../slideLayouts/slideLayout198.xml"/><Relationship Id="rId4" Type="http://schemas.openxmlformats.org/officeDocument/2006/relationships/slideLayout" Target="../slideLayouts/slideLayout199.xml"/><Relationship Id="rId5" Type="http://schemas.openxmlformats.org/officeDocument/2006/relationships/slideLayout" Target="../slideLayouts/slideLayout200.xml"/><Relationship Id="rId30" Type="http://schemas.openxmlformats.org/officeDocument/2006/relationships/slideLayout" Target="../slideLayouts/slideLayout225.xml"/><Relationship Id="rId31" Type="http://schemas.openxmlformats.org/officeDocument/2006/relationships/slideLayout" Target="../slideLayouts/slideLayout226.xml"/><Relationship Id="rId32" Type="http://schemas.openxmlformats.org/officeDocument/2006/relationships/slideLayout" Target="../slideLayouts/slideLayout227.xml"/><Relationship Id="rId9" Type="http://schemas.openxmlformats.org/officeDocument/2006/relationships/slideLayout" Target="../slideLayouts/slideLayout204.xml"/><Relationship Id="rId6" Type="http://schemas.openxmlformats.org/officeDocument/2006/relationships/slideLayout" Target="../slideLayouts/slideLayout201.xml"/><Relationship Id="rId7" Type="http://schemas.openxmlformats.org/officeDocument/2006/relationships/slideLayout" Target="../slideLayouts/slideLayout202.xml"/><Relationship Id="rId8" Type="http://schemas.openxmlformats.org/officeDocument/2006/relationships/slideLayout" Target="../slideLayouts/slideLayout203.xml"/><Relationship Id="rId33" Type="http://schemas.openxmlformats.org/officeDocument/2006/relationships/slideLayout" Target="../slideLayouts/slideLayout228.xml"/><Relationship Id="rId34" Type="http://schemas.openxmlformats.org/officeDocument/2006/relationships/slideLayout" Target="../slideLayouts/slideLayout229.xml"/><Relationship Id="rId35" Type="http://schemas.openxmlformats.org/officeDocument/2006/relationships/slideLayout" Target="../slideLayouts/slideLayout230.xml"/><Relationship Id="rId36" Type="http://schemas.openxmlformats.org/officeDocument/2006/relationships/slideLayout" Target="../slideLayouts/slideLayout231.xml"/><Relationship Id="rId10" Type="http://schemas.openxmlformats.org/officeDocument/2006/relationships/slideLayout" Target="../slideLayouts/slideLayout205.xml"/><Relationship Id="rId11" Type="http://schemas.openxmlformats.org/officeDocument/2006/relationships/slideLayout" Target="../slideLayouts/slideLayout206.xml"/><Relationship Id="rId12" Type="http://schemas.openxmlformats.org/officeDocument/2006/relationships/slideLayout" Target="../slideLayouts/slideLayout207.xml"/><Relationship Id="rId13" Type="http://schemas.openxmlformats.org/officeDocument/2006/relationships/slideLayout" Target="../slideLayouts/slideLayout208.xml"/><Relationship Id="rId14" Type="http://schemas.openxmlformats.org/officeDocument/2006/relationships/slideLayout" Target="../slideLayouts/slideLayout209.xml"/><Relationship Id="rId15" Type="http://schemas.openxmlformats.org/officeDocument/2006/relationships/slideLayout" Target="../slideLayouts/slideLayout210.xml"/><Relationship Id="rId16" Type="http://schemas.openxmlformats.org/officeDocument/2006/relationships/slideLayout" Target="../slideLayouts/slideLayout211.xml"/><Relationship Id="rId17" Type="http://schemas.openxmlformats.org/officeDocument/2006/relationships/slideLayout" Target="../slideLayouts/slideLayout212.xml"/><Relationship Id="rId18" Type="http://schemas.openxmlformats.org/officeDocument/2006/relationships/slideLayout" Target="../slideLayouts/slideLayout213.xml"/><Relationship Id="rId19" Type="http://schemas.openxmlformats.org/officeDocument/2006/relationships/slideLayout" Target="../slideLayouts/slideLayout214.xml"/><Relationship Id="rId37" Type="http://schemas.openxmlformats.org/officeDocument/2006/relationships/slideLayout" Target="../slideLayouts/slideLayout232.xml"/><Relationship Id="rId38" Type="http://schemas.openxmlformats.org/officeDocument/2006/relationships/slideLayout" Target="../slideLayouts/slideLayout233.xml"/><Relationship Id="rId39" Type="http://schemas.openxmlformats.org/officeDocument/2006/relationships/slideLayout" Target="../slideLayouts/slideLayout234.xml"/><Relationship Id="rId40"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20" Type="http://schemas.openxmlformats.org/officeDocument/2006/relationships/slideLayout" Target="../slideLayouts/slideLayout34.xml"/><Relationship Id="rId21" Type="http://schemas.openxmlformats.org/officeDocument/2006/relationships/slideLayout" Target="../slideLayouts/slideLayout35.xml"/><Relationship Id="rId22" Type="http://schemas.openxmlformats.org/officeDocument/2006/relationships/slideLayout" Target="../slideLayouts/slideLayout36.xml"/><Relationship Id="rId23" Type="http://schemas.openxmlformats.org/officeDocument/2006/relationships/slideLayout" Target="../slideLayouts/slideLayout37.xml"/><Relationship Id="rId24" Type="http://schemas.openxmlformats.org/officeDocument/2006/relationships/slideLayout" Target="../slideLayouts/slideLayout38.xml"/><Relationship Id="rId25" Type="http://schemas.openxmlformats.org/officeDocument/2006/relationships/slideLayout" Target="../slideLayouts/slideLayout39.xml"/><Relationship Id="rId26" Type="http://schemas.openxmlformats.org/officeDocument/2006/relationships/slideLayout" Target="../slideLayouts/slideLayout40.xml"/><Relationship Id="rId27" Type="http://schemas.openxmlformats.org/officeDocument/2006/relationships/slideLayout" Target="../slideLayouts/slideLayout41.xml"/><Relationship Id="rId28" Type="http://schemas.openxmlformats.org/officeDocument/2006/relationships/slideLayout" Target="../slideLayouts/slideLayout42.xml"/><Relationship Id="rId29" Type="http://schemas.openxmlformats.org/officeDocument/2006/relationships/slideLayout" Target="../slideLayouts/slideLayout43.xml"/><Relationship Id="rId30" Type="http://schemas.openxmlformats.org/officeDocument/2006/relationships/theme" Target="../theme/theme2.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slideLayout" Target="../slideLayouts/slideLayout31.xml"/><Relationship Id="rId18" Type="http://schemas.openxmlformats.org/officeDocument/2006/relationships/slideLayout" Target="../slideLayouts/slideLayout32.xml"/><Relationship Id="rId19" Type="http://schemas.openxmlformats.org/officeDocument/2006/relationships/slideLayout" Target="../slideLayouts/slideLayout33.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3.xml"/><Relationship Id="rId1" Type="http://schemas.openxmlformats.org/officeDocument/2006/relationships/slideLayout" Target="../slideLayouts/slideLayout44.xml"/><Relationship Id="rId2"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theme" Target="../theme/theme4.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slideLayout" Target="../slideLayouts/slideLayout81.xml"/><Relationship Id="rId22" Type="http://schemas.openxmlformats.org/officeDocument/2006/relationships/slideLayout" Target="../slideLayouts/slideLayout82.xml"/><Relationship Id="rId23" Type="http://schemas.openxmlformats.org/officeDocument/2006/relationships/slideLayout" Target="../slideLayouts/slideLayout83.xml"/><Relationship Id="rId24" Type="http://schemas.openxmlformats.org/officeDocument/2006/relationships/slideLayout" Target="../slideLayouts/slideLayout84.xml"/><Relationship Id="rId25" Type="http://schemas.openxmlformats.org/officeDocument/2006/relationships/slideLayout" Target="../slideLayouts/slideLayout85.xml"/><Relationship Id="rId26" Type="http://schemas.openxmlformats.org/officeDocument/2006/relationships/slideLayout" Target="../slideLayouts/slideLayout86.xml"/><Relationship Id="rId27" Type="http://schemas.openxmlformats.org/officeDocument/2006/relationships/slideLayout" Target="../slideLayouts/slideLayout87.xml"/><Relationship Id="rId28" Type="http://schemas.openxmlformats.org/officeDocument/2006/relationships/slideLayout" Target="../slideLayouts/slideLayout88.xml"/><Relationship Id="rId29" Type="http://schemas.openxmlformats.org/officeDocument/2006/relationships/slideLayout" Target="../slideLayouts/slideLayout89.xml"/><Relationship Id="rId30" Type="http://schemas.openxmlformats.org/officeDocument/2006/relationships/theme" Target="../theme/theme5.xml"/><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theme" Target="../theme/theme6.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09.xml"/><Relationship Id="rId20" Type="http://schemas.openxmlformats.org/officeDocument/2006/relationships/slideLayout" Target="../slideLayouts/slideLayout120.xml"/><Relationship Id="rId21" Type="http://schemas.openxmlformats.org/officeDocument/2006/relationships/theme" Target="../theme/theme7.xml"/><Relationship Id="rId22" Type="http://schemas.openxmlformats.org/officeDocument/2006/relationships/image" Target="../media/image9.png"/><Relationship Id="rId10" Type="http://schemas.openxmlformats.org/officeDocument/2006/relationships/slideLayout" Target="../slideLayouts/slideLayout110.xml"/><Relationship Id="rId11" Type="http://schemas.openxmlformats.org/officeDocument/2006/relationships/slideLayout" Target="../slideLayouts/slideLayout111.xml"/><Relationship Id="rId12" Type="http://schemas.openxmlformats.org/officeDocument/2006/relationships/slideLayout" Target="../slideLayouts/slideLayout112.xml"/><Relationship Id="rId13" Type="http://schemas.openxmlformats.org/officeDocument/2006/relationships/slideLayout" Target="../slideLayouts/slideLayout113.xml"/><Relationship Id="rId14" Type="http://schemas.openxmlformats.org/officeDocument/2006/relationships/slideLayout" Target="../slideLayouts/slideLayout114.xml"/><Relationship Id="rId15" Type="http://schemas.openxmlformats.org/officeDocument/2006/relationships/slideLayout" Target="../slideLayouts/slideLayout115.xml"/><Relationship Id="rId16" Type="http://schemas.openxmlformats.org/officeDocument/2006/relationships/slideLayout" Target="../slideLayouts/slideLayout116.xml"/><Relationship Id="rId17" Type="http://schemas.openxmlformats.org/officeDocument/2006/relationships/slideLayout" Target="../slideLayouts/slideLayout117.xml"/><Relationship Id="rId18" Type="http://schemas.openxmlformats.org/officeDocument/2006/relationships/slideLayout" Target="../slideLayouts/slideLayout118.xml"/><Relationship Id="rId19" Type="http://schemas.openxmlformats.org/officeDocument/2006/relationships/slideLayout" Target="../slideLayouts/slideLayout119.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31.xml"/><Relationship Id="rId12" Type="http://schemas.openxmlformats.org/officeDocument/2006/relationships/theme" Target="../theme/theme8.xml"/><Relationship Id="rId13" Type="http://schemas.openxmlformats.org/officeDocument/2006/relationships/image" Target="../media/image9.png"/><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slideLayout" Target="../slideLayouts/slideLayout126.xml"/><Relationship Id="rId7" Type="http://schemas.openxmlformats.org/officeDocument/2006/relationships/slideLayout" Target="../slideLayouts/slideLayout127.xml"/><Relationship Id="rId8" Type="http://schemas.openxmlformats.org/officeDocument/2006/relationships/slideLayout" Target="../slideLayouts/slideLayout128.xml"/><Relationship Id="rId9" Type="http://schemas.openxmlformats.org/officeDocument/2006/relationships/slideLayout" Target="../slideLayouts/slideLayout129.xml"/><Relationship Id="rId10" Type="http://schemas.openxmlformats.org/officeDocument/2006/relationships/slideLayout" Target="../slideLayouts/slideLayout130.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40.xml"/><Relationship Id="rId20" Type="http://schemas.openxmlformats.org/officeDocument/2006/relationships/slideLayout" Target="../slideLayouts/slideLayout151.xml"/><Relationship Id="rId21" Type="http://schemas.openxmlformats.org/officeDocument/2006/relationships/slideLayout" Target="../slideLayouts/slideLayout152.xml"/><Relationship Id="rId22" Type="http://schemas.openxmlformats.org/officeDocument/2006/relationships/slideLayout" Target="../slideLayouts/slideLayout153.xml"/><Relationship Id="rId23" Type="http://schemas.openxmlformats.org/officeDocument/2006/relationships/slideLayout" Target="../slideLayouts/slideLayout154.xml"/><Relationship Id="rId24" Type="http://schemas.openxmlformats.org/officeDocument/2006/relationships/slideLayout" Target="../slideLayouts/slideLayout155.xml"/><Relationship Id="rId25" Type="http://schemas.openxmlformats.org/officeDocument/2006/relationships/slideLayout" Target="../slideLayouts/slideLayout156.xml"/><Relationship Id="rId26" Type="http://schemas.openxmlformats.org/officeDocument/2006/relationships/slideLayout" Target="../slideLayouts/slideLayout157.xml"/><Relationship Id="rId27" Type="http://schemas.openxmlformats.org/officeDocument/2006/relationships/slideLayout" Target="../slideLayouts/slideLayout158.xml"/><Relationship Id="rId28" Type="http://schemas.openxmlformats.org/officeDocument/2006/relationships/theme" Target="../theme/theme9.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Relationship Id="rId14" Type="http://schemas.openxmlformats.org/officeDocument/2006/relationships/slideLayout" Target="../slideLayouts/slideLayout145.xml"/><Relationship Id="rId15" Type="http://schemas.openxmlformats.org/officeDocument/2006/relationships/slideLayout" Target="../slideLayouts/slideLayout146.xml"/><Relationship Id="rId16" Type="http://schemas.openxmlformats.org/officeDocument/2006/relationships/slideLayout" Target="../slideLayouts/slideLayout147.xml"/><Relationship Id="rId17" Type="http://schemas.openxmlformats.org/officeDocument/2006/relationships/slideLayout" Target="../slideLayouts/slideLayout148.xml"/><Relationship Id="rId18" Type="http://schemas.openxmlformats.org/officeDocument/2006/relationships/slideLayout" Target="../slideLayouts/slideLayout149.xml"/><Relationship Id="rId19" Type="http://schemas.openxmlformats.org/officeDocument/2006/relationships/slideLayout" Target="../slideLayouts/slideLayout150.xml"/><Relationship Id="rId1" Type="http://schemas.openxmlformats.org/officeDocument/2006/relationships/slideLayout" Target="../slideLayouts/slideLayout13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 id="2147483923" r:id="rId38"/>
    <p:sldLayoutId id="2147483924" r:id="rId3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45941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70" r:id="rId8"/>
    <p:sldLayoutId id="2147483771" r:id="rId9"/>
    <p:sldLayoutId id="2147483920" r:id="rId10"/>
    <p:sldLayoutId id="2147483922" r:id="rId11"/>
  </p:sldLayoutIdLst>
  <p:transition spd="slow">
    <p:push dir="u"/>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0">
                <a:srgbClr val="3F3F3F"/>
              </a:gs>
              <a:gs pos="100000">
                <a:srgbClr val="3F3F3F"/>
              </a:gs>
            </a:gsLst>
            <a:lin ang="5400000" scaled="1"/>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0">
                <a:srgbClr val="3F3F3F"/>
              </a:gs>
              <a:gs pos="100000">
                <a:srgbClr val="3F3F3F"/>
              </a:gs>
            </a:gsLst>
            <a:lin ang="5400000" scaled="1"/>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4">
          <p15:clr>
            <a:srgbClr val="A4A3A4"/>
          </p15:clr>
        </p15:guide>
        <p15:guide id="11" pos="1901">
          <p15:clr>
            <a:srgbClr val="A4A3A4"/>
          </p15:clr>
        </p15:guide>
        <p15:guide id="12" pos="2477">
          <p15:clr>
            <a:srgbClr val="A4A3A4"/>
          </p15:clr>
        </p15:guide>
        <p15:guide id="13" pos="3053">
          <p15:clr>
            <a:srgbClr val="A4A3A4"/>
          </p15:clr>
        </p15:guide>
        <p15:guide id="14" pos="3632">
          <p15:clr>
            <a:srgbClr val="A4A3A4"/>
          </p15:clr>
        </p15:guide>
        <p15:guide id="15" pos="4200">
          <p15:clr>
            <a:srgbClr val="A4A3A4"/>
          </p15:clr>
        </p15:guide>
        <p15:guide id="16" pos="4776">
          <p15:clr>
            <a:srgbClr val="A4A3A4"/>
          </p15:clr>
        </p15:guide>
        <p15:guide id="17" pos="5344">
          <p15:clr>
            <a:srgbClr val="A4A3A4"/>
          </p15:clr>
        </p15:guide>
        <p15:guide id="18" pos="5920">
          <p15:clr>
            <a:srgbClr val="A4A3A4"/>
          </p15:clr>
        </p15:guide>
        <p15:guide id="19" pos="6496">
          <p15:clr>
            <a:srgbClr val="A4A3A4"/>
          </p15:clr>
        </p15:guide>
        <p15:guide id="20" pos="7072">
          <p15:clr>
            <a:srgbClr val="A4A3A4"/>
          </p15:clr>
        </p15:guide>
        <p15:guide id="21" pos="7648">
          <p15:clr>
            <a:srgbClr val="5ACBF0"/>
          </p15:clr>
        </p15:guide>
        <p15:guide id="22" pos="1320">
          <p15:clr>
            <a:srgbClr val="A4A3A4"/>
          </p15:clr>
        </p15:guide>
        <p15:guide id="23" pos="280">
          <p15:clr>
            <a:srgbClr val="FBAE40"/>
          </p15:clr>
        </p15:guide>
        <p15:guide id="24" pos="7541">
          <p15:clr>
            <a:srgbClr val="FBAE40"/>
          </p15:clr>
        </p15:guide>
        <p15:guide id="25" orient="horz" pos="283">
          <p15:clr>
            <a:srgbClr val="FBAE40"/>
          </p15:clr>
        </p15:guide>
        <p15:guide id="26" orient="horz" pos="4123">
          <p15:clr>
            <a:srgbClr val="FBAE4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essicadeen.com/" TargetMode="Externa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1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1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1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1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57.png"/><Relationship Id="rId13" Type="http://schemas.openxmlformats.org/officeDocument/2006/relationships/image" Target="../media/image58.png"/><Relationship Id="rId14" Type="http://schemas.openxmlformats.org/officeDocument/2006/relationships/image" Target="../media/image59.png"/><Relationship Id="rId15" Type="http://schemas.openxmlformats.org/officeDocument/2006/relationships/image" Target="../media/image60.png"/><Relationship Id="rId16" Type="http://schemas.openxmlformats.org/officeDocument/2006/relationships/image" Target="../media/image61.png"/><Relationship Id="rId1" Type="http://schemas.openxmlformats.org/officeDocument/2006/relationships/slideLayout" Target="../slideLayouts/slideLayout91.xml"/><Relationship Id="rId2" Type="http://schemas.openxmlformats.org/officeDocument/2006/relationships/notesSlide" Target="../notesSlides/notesSlide12.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55.png"/></Relationships>
</file>

<file path=ppt/slides/_rels/slide15.xml.rels><?xml version="1.0" encoding="UTF-8" standalone="yes"?>
<Relationships xmlns="http://schemas.openxmlformats.org/package/2006/relationships"><Relationship Id="rId11" Type="http://schemas.openxmlformats.org/officeDocument/2006/relationships/image" Target="../media/image69.png"/><Relationship Id="rId12" Type="http://schemas.openxmlformats.org/officeDocument/2006/relationships/image" Target="../media/image24.emf"/><Relationship Id="rId13" Type="http://schemas.openxmlformats.org/officeDocument/2006/relationships/image" Target="../media/image70.png"/><Relationship Id="rId14" Type="http://schemas.openxmlformats.org/officeDocument/2006/relationships/image" Target="../media/image71.jpg"/><Relationship Id="rId15" Type="http://schemas.openxmlformats.org/officeDocument/2006/relationships/image" Target="../media/image72.png"/><Relationship Id="rId1" Type="http://schemas.openxmlformats.org/officeDocument/2006/relationships/slideLayout" Target="../slideLayouts/slideLayout100.xml"/><Relationship Id="rId2" Type="http://schemas.openxmlformats.org/officeDocument/2006/relationships/notesSlide" Target="../notesSlides/notesSlide13.xml"/><Relationship Id="rId3" Type="http://schemas.openxmlformats.org/officeDocument/2006/relationships/image" Target="../media/image62.png"/><Relationship Id="rId4" Type="http://schemas.openxmlformats.org/officeDocument/2006/relationships/image" Target="../media/image63.jp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hyperlink" Target="https://opensourcehub.microsoft.com/" TargetMode="External"/><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s>
</file>

<file path=ppt/slides/_rels/slide16.xml.rels><?xml version="1.0" encoding="UTF-8" standalone="yes"?>
<Relationships xmlns="http://schemas.openxmlformats.org/package/2006/relationships"><Relationship Id="rId13" Type="http://schemas.openxmlformats.org/officeDocument/2006/relationships/image" Target="../media/image83.png"/><Relationship Id="rId14" Type="http://schemas.openxmlformats.org/officeDocument/2006/relationships/image" Target="../media/image84.png"/><Relationship Id="rId15" Type="http://schemas.openxmlformats.org/officeDocument/2006/relationships/image" Target="../media/image85.png"/><Relationship Id="rId16" Type="http://schemas.openxmlformats.org/officeDocument/2006/relationships/image" Target="../media/image86.png"/><Relationship Id="rId17" Type="http://schemas.openxmlformats.org/officeDocument/2006/relationships/image" Target="../media/image87.jpeg"/><Relationship Id="rId18" Type="http://schemas.openxmlformats.org/officeDocument/2006/relationships/image" Target="../media/image88.png"/><Relationship Id="rId19" Type="http://schemas.openxmlformats.org/officeDocument/2006/relationships/image" Target="../media/image89.png"/><Relationship Id="rId63" Type="http://schemas.openxmlformats.org/officeDocument/2006/relationships/image" Target="../media/image131.png"/><Relationship Id="rId50" Type="http://schemas.openxmlformats.org/officeDocument/2006/relationships/image" Target="../media/image119.png"/><Relationship Id="rId51" Type="http://schemas.openxmlformats.org/officeDocument/2006/relationships/image" Target="../media/image120.jpeg"/><Relationship Id="rId52" Type="http://schemas.openxmlformats.org/officeDocument/2006/relationships/image" Target="../media/image121.png"/><Relationship Id="rId53" Type="http://schemas.openxmlformats.org/officeDocument/2006/relationships/image" Target="../media/image122.png"/><Relationship Id="rId54" Type="http://schemas.openxmlformats.org/officeDocument/2006/relationships/image" Target="../media/image68.png"/><Relationship Id="rId55" Type="http://schemas.openxmlformats.org/officeDocument/2006/relationships/image" Target="../media/image123.png"/><Relationship Id="rId56" Type="http://schemas.openxmlformats.org/officeDocument/2006/relationships/image" Target="../media/image124.png"/><Relationship Id="rId57" Type="http://schemas.openxmlformats.org/officeDocument/2006/relationships/image" Target="../media/image125.png"/><Relationship Id="rId58" Type="http://schemas.openxmlformats.org/officeDocument/2006/relationships/image" Target="../media/image126.png"/><Relationship Id="rId59" Type="http://schemas.openxmlformats.org/officeDocument/2006/relationships/image" Target="../media/image127.png"/><Relationship Id="rId40" Type="http://schemas.openxmlformats.org/officeDocument/2006/relationships/image" Target="../media/image110.png"/><Relationship Id="rId41" Type="http://schemas.openxmlformats.org/officeDocument/2006/relationships/image" Target="../media/image111.png"/><Relationship Id="rId42" Type="http://schemas.openxmlformats.org/officeDocument/2006/relationships/image" Target="../media/image112.png"/><Relationship Id="rId43" Type="http://schemas.openxmlformats.org/officeDocument/2006/relationships/image" Target="../media/image113.png"/><Relationship Id="rId44" Type="http://schemas.openxmlformats.org/officeDocument/2006/relationships/image" Target="../media/image114.png"/><Relationship Id="rId45" Type="http://schemas.openxmlformats.org/officeDocument/2006/relationships/image" Target="../media/image115.png"/><Relationship Id="rId46" Type="http://schemas.openxmlformats.org/officeDocument/2006/relationships/image" Target="../media/image116.png"/><Relationship Id="rId47" Type="http://schemas.openxmlformats.org/officeDocument/2006/relationships/image" Target="../media/image117.png"/><Relationship Id="rId48" Type="http://schemas.openxmlformats.org/officeDocument/2006/relationships/image" Target="../media/image118.png"/><Relationship Id="rId49" Type="http://schemas.openxmlformats.org/officeDocument/2006/relationships/image" Target="../media/image57.png"/><Relationship Id="rId1" Type="http://schemas.openxmlformats.org/officeDocument/2006/relationships/slideLayout" Target="../slideLayouts/slideLayout219.xml"/><Relationship Id="rId2" Type="http://schemas.openxmlformats.org/officeDocument/2006/relationships/notesSlide" Target="../notesSlides/notesSlide14.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30" Type="http://schemas.openxmlformats.org/officeDocument/2006/relationships/image" Target="../media/image100.png"/><Relationship Id="rId31" Type="http://schemas.openxmlformats.org/officeDocument/2006/relationships/image" Target="../media/image101.png"/><Relationship Id="rId32" Type="http://schemas.openxmlformats.org/officeDocument/2006/relationships/image" Target="../media/image102.png"/><Relationship Id="rId33" Type="http://schemas.openxmlformats.org/officeDocument/2006/relationships/image" Target="../media/image103.png"/><Relationship Id="rId34" Type="http://schemas.openxmlformats.org/officeDocument/2006/relationships/image" Target="../media/image104.png"/><Relationship Id="rId35" Type="http://schemas.openxmlformats.org/officeDocument/2006/relationships/image" Target="../media/image105.png"/><Relationship Id="rId36" Type="http://schemas.openxmlformats.org/officeDocument/2006/relationships/image" Target="../media/image106.png"/><Relationship Id="rId37" Type="http://schemas.openxmlformats.org/officeDocument/2006/relationships/image" Target="../media/image107.png"/><Relationship Id="rId38" Type="http://schemas.openxmlformats.org/officeDocument/2006/relationships/image" Target="../media/image108.png"/><Relationship Id="rId39" Type="http://schemas.openxmlformats.org/officeDocument/2006/relationships/image" Target="../media/image109.png"/><Relationship Id="rId20" Type="http://schemas.openxmlformats.org/officeDocument/2006/relationships/image" Target="../media/image90.png"/><Relationship Id="rId21" Type="http://schemas.openxmlformats.org/officeDocument/2006/relationships/image" Target="../media/image91.png"/><Relationship Id="rId22" Type="http://schemas.openxmlformats.org/officeDocument/2006/relationships/image" Target="../media/image92.png"/><Relationship Id="rId23" Type="http://schemas.openxmlformats.org/officeDocument/2006/relationships/image" Target="../media/image93.png"/><Relationship Id="rId24" Type="http://schemas.openxmlformats.org/officeDocument/2006/relationships/image" Target="../media/image94.jpeg"/><Relationship Id="rId25" Type="http://schemas.openxmlformats.org/officeDocument/2006/relationships/image" Target="../media/image95.png"/><Relationship Id="rId26" Type="http://schemas.openxmlformats.org/officeDocument/2006/relationships/image" Target="../media/image96.png"/><Relationship Id="rId27" Type="http://schemas.openxmlformats.org/officeDocument/2006/relationships/image" Target="../media/image97.png"/><Relationship Id="rId28" Type="http://schemas.openxmlformats.org/officeDocument/2006/relationships/image" Target="../media/image98.png"/><Relationship Id="rId29" Type="http://schemas.openxmlformats.org/officeDocument/2006/relationships/image" Target="../media/image99.png"/><Relationship Id="rId60" Type="http://schemas.openxmlformats.org/officeDocument/2006/relationships/image" Target="../media/image128.png"/><Relationship Id="rId61" Type="http://schemas.openxmlformats.org/officeDocument/2006/relationships/image" Target="../media/image129.png"/><Relationship Id="rId62" Type="http://schemas.openxmlformats.org/officeDocument/2006/relationships/image" Target="../media/image130.png"/><Relationship Id="rId10" Type="http://schemas.openxmlformats.org/officeDocument/2006/relationships/image" Target="../media/image80.png"/><Relationship Id="rId11" Type="http://schemas.openxmlformats.org/officeDocument/2006/relationships/image" Target="../media/image81.png"/><Relationship Id="rId12" Type="http://schemas.openxmlformats.org/officeDocument/2006/relationships/image" Target="../media/image8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1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3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hyperlink" Target="https://github.com/jldeen/SVCC-AzureMgmtxplat" TargetMode="External"/><Relationship Id="rId3" Type="http://schemas.openxmlformats.org/officeDocument/2006/relationships/hyperlink" Target="http://jessicadeen.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99.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21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1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13.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1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Azure Management from any Platform using PowerShell</a:t>
            </a:r>
            <a:br>
              <a:rPr lang="en-US" sz="5400" dirty="0"/>
            </a:br>
            <a:r>
              <a:rPr lang="en-US" sz="5400" dirty="0"/>
              <a:t/>
            </a:r>
            <a:br>
              <a:rPr lang="en-US" sz="5400" dirty="0"/>
            </a:br>
            <a:r>
              <a:rPr lang="en-US" sz="5400" dirty="0"/>
              <a:t>One Codebase to Rule Them All</a:t>
            </a: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r>
              <a:rPr lang="en-US" sz="2400" dirty="0">
                <a:solidFill>
                  <a:schemeClr val="bg1"/>
                </a:solidFill>
                <a:latin typeface="+mj-lt"/>
              </a:rPr>
              <a:t/>
            </a:r>
            <a:br>
              <a:rPr lang="en-US" sz="2400" dirty="0">
                <a:solidFill>
                  <a:schemeClr val="bg1"/>
                </a:solidFill>
                <a:latin typeface="+mj-lt"/>
              </a:rPr>
            </a:br>
            <a:r>
              <a:rPr lang="en-US" sz="900" dirty="0">
                <a:solidFill>
                  <a:schemeClr val="bg1"/>
                </a:solidFill>
                <a:latin typeface="+mj-lt"/>
              </a:rPr>
              <a:t/>
            </a: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smtClean="0">
                <a:solidFill>
                  <a:schemeClr val="accent4">
                    <a:lumMod val="75000"/>
                  </a:schemeClr>
                </a:solidFill>
              </a:rPr>
              <a:t>Enable </a:t>
            </a: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4792951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smtClean="0">
                <a:solidFill>
                  <a:schemeClr val="accent4">
                    <a:lumMod val="75000"/>
                  </a:schemeClr>
                </a:solidFill>
              </a:rPr>
              <a:t>Integrate</a:t>
            </a:r>
            <a:br>
              <a:rPr lang="en-US" sz="5400" dirty="0" smtClean="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09324687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smtClean="0">
                <a:solidFill>
                  <a:schemeClr val="accent4">
                    <a:lumMod val="75000"/>
                  </a:schemeClr>
                </a:solidFill>
              </a:rPr>
              <a:t>Release</a:t>
            </a:r>
            <a:br>
              <a:rPr lang="en-US" sz="5400" dirty="0" smtClean="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5287454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smtClean="0">
                <a:solidFill>
                  <a:schemeClr val="accent4">
                    <a:lumMod val="75000"/>
                  </a:schemeClr>
                </a:solidFill>
              </a:rPr>
              <a:t>Participate</a:t>
            </a:r>
            <a:br>
              <a:rPr lang="en-US" sz="5400" dirty="0" smtClean="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9463074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400" dirty="0"/>
              <a:t>Our Approach to Open Source in the Cloud</a:t>
            </a:r>
          </a:p>
        </p:txBody>
      </p:sp>
      <p:grpSp>
        <p:nvGrpSpPr>
          <p:cNvPr id="75" name="Group 74"/>
          <p:cNvGrpSpPr/>
          <p:nvPr/>
        </p:nvGrpSpPr>
        <p:grpSpPr>
          <a:xfrm>
            <a:off x="3214365" y="1096870"/>
            <a:ext cx="2855285" cy="4165906"/>
            <a:chOff x="3237688" y="1884362"/>
            <a:chExt cx="2912953" cy="4748291"/>
          </a:xfrm>
          <a:solidFill>
            <a:schemeClr val="accent2">
              <a:lumMod val="75000"/>
            </a:schemeClr>
          </a:solidFill>
        </p:grpSpPr>
        <p:sp>
          <p:nvSpPr>
            <p:cNvPr id="76" name="Rectangle 75"/>
            <p:cNvSpPr/>
            <p:nvPr/>
          </p:nvSpPr>
          <p:spPr bwMode="auto">
            <a:xfrm>
              <a:off x="3237688"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p:cNvSpPr/>
            <p:nvPr/>
          </p:nvSpPr>
          <p:spPr bwMode="auto">
            <a:xfrm>
              <a:off x="3602912" y="3324923"/>
              <a:ext cx="2182504" cy="52931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Integrate</a:t>
              </a:r>
            </a:p>
          </p:txBody>
        </p:sp>
        <p:grpSp>
          <p:nvGrpSpPr>
            <p:cNvPr id="78" name="Group 77"/>
            <p:cNvGrpSpPr/>
            <p:nvPr/>
          </p:nvGrpSpPr>
          <p:grpSpPr>
            <a:xfrm>
              <a:off x="4056347" y="1884362"/>
              <a:ext cx="1212728" cy="1354901"/>
              <a:chOff x="3717405" y="1777899"/>
              <a:chExt cx="1346542" cy="1504402"/>
            </a:xfrm>
            <a:grpFill/>
          </p:grpSpPr>
          <p:sp>
            <p:nvSpPr>
              <p:cNvPr id="80" name="Oval 79"/>
              <p:cNvSpPr/>
              <p:nvPr/>
            </p:nvSpPr>
            <p:spPr bwMode="auto">
              <a:xfrm>
                <a:off x="3717405"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81" name="Group 80"/>
              <p:cNvGrpSpPr/>
              <p:nvPr/>
            </p:nvGrpSpPr>
            <p:grpSpPr>
              <a:xfrm>
                <a:off x="4091959" y="2122050"/>
                <a:ext cx="619005" cy="776180"/>
                <a:chOff x="13906517" y="3886196"/>
                <a:chExt cx="619093" cy="776289"/>
              </a:xfrm>
              <a:grpFill/>
            </p:grpSpPr>
            <p:sp>
              <p:nvSpPr>
                <p:cNvPr id="82" name="Freeform 17"/>
                <p:cNvSpPr>
                  <a:spLocks/>
                </p:cNvSpPr>
                <p:nvPr/>
              </p:nvSpPr>
              <p:spPr bwMode="auto">
                <a:xfrm>
                  <a:off x="14216046" y="3986207"/>
                  <a:ext cx="309564"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3" name="Freeform 18"/>
                <p:cNvSpPr>
                  <a:spLocks/>
                </p:cNvSpPr>
                <p:nvPr/>
              </p:nvSpPr>
              <p:spPr bwMode="auto">
                <a:xfrm>
                  <a:off x="13906517" y="3967158"/>
                  <a:ext cx="309564" cy="596898"/>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4" name="Line 19"/>
                <p:cNvSpPr>
                  <a:spLocks noChangeShapeType="1"/>
                </p:cNvSpPr>
                <p:nvPr/>
              </p:nvSpPr>
              <p:spPr bwMode="auto">
                <a:xfrm>
                  <a:off x="14216063" y="4221163"/>
                  <a:ext cx="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5" name="Freeform 20"/>
                <p:cNvSpPr>
                  <a:spLocks/>
                </p:cNvSpPr>
                <p:nvPr/>
              </p:nvSpPr>
              <p:spPr bwMode="auto">
                <a:xfrm>
                  <a:off x="14177963" y="3886196"/>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6" name="Line 21"/>
                <p:cNvSpPr>
                  <a:spLocks noChangeShapeType="1"/>
                </p:cNvSpPr>
                <p:nvPr/>
              </p:nvSpPr>
              <p:spPr bwMode="auto">
                <a:xfrm>
                  <a:off x="14216063" y="3967163"/>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7" name="Freeform 22"/>
                <p:cNvSpPr>
                  <a:spLocks/>
                </p:cNvSpPr>
                <p:nvPr/>
              </p:nvSpPr>
              <p:spPr bwMode="auto">
                <a:xfrm>
                  <a:off x="14177963" y="4502148"/>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8" name="Line 23"/>
                <p:cNvSpPr>
                  <a:spLocks noChangeShapeType="1"/>
                </p:cNvSpPr>
                <p:nvPr/>
              </p:nvSpPr>
              <p:spPr bwMode="auto">
                <a:xfrm flipH="1">
                  <a:off x="14177963" y="4581525"/>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sp>
          <p:nvSpPr>
            <p:cNvPr id="79" name="Rectangle 78"/>
            <p:cNvSpPr/>
            <p:nvPr/>
          </p:nvSpPr>
          <p:spPr>
            <a:xfrm>
              <a:off x="3278058" y="3800237"/>
              <a:ext cx="28468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Embrace leading Open Source ecosystems and integrate Microsoft products with agility and consistency</a:t>
              </a:r>
            </a:p>
          </p:txBody>
        </p:sp>
      </p:grpSp>
      <p:grpSp>
        <p:nvGrpSpPr>
          <p:cNvPr id="89" name="Group 88"/>
          <p:cNvGrpSpPr/>
          <p:nvPr/>
        </p:nvGrpSpPr>
        <p:grpSpPr>
          <a:xfrm>
            <a:off x="6156096" y="1096870"/>
            <a:ext cx="2855285" cy="4165906"/>
            <a:chOff x="6238833" y="1884362"/>
            <a:chExt cx="2912953" cy="4748291"/>
          </a:xfrm>
          <a:solidFill>
            <a:schemeClr val="accent2">
              <a:lumMod val="75000"/>
            </a:schemeClr>
          </a:solidFill>
        </p:grpSpPr>
        <p:sp>
          <p:nvSpPr>
            <p:cNvPr id="90" name="Rectangle 89"/>
            <p:cNvSpPr/>
            <p:nvPr/>
          </p:nvSpPr>
          <p:spPr bwMode="auto">
            <a:xfrm>
              <a:off x="623883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p:cNvSpPr/>
            <p:nvPr/>
          </p:nvSpPr>
          <p:spPr bwMode="auto">
            <a:xfrm>
              <a:off x="6604057" y="3333653"/>
              <a:ext cx="2182504" cy="43615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Release</a:t>
              </a:r>
            </a:p>
          </p:txBody>
        </p:sp>
        <p:grpSp>
          <p:nvGrpSpPr>
            <p:cNvPr id="92" name="Group 91"/>
            <p:cNvGrpSpPr/>
            <p:nvPr/>
          </p:nvGrpSpPr>
          <p:grpSpPr>
            <a:xfrm>
              <a:off x="7016595" y="1884362"/>
              <a:ext cx="1212728" cy="1354901"/>
              <a:chOff x="6752101" y="1777899"/>
              <a:chExt cx="1346542" cy="1504402"/>
            </a:xfrm>
            <a:grpFill/>
          </p:grpSpPr>
          <p:sp>
            <p:nvSpPr>
              <p:cNvPr id="94" name="Oval 93"/>
              <p:cNvSpPr/>
              <p:nvPr/>
            </p:nvSpPr>
            <p:spPr bwMode="auto">
              <a:xfrm>
                <a:off x="6752101" y="1777899"/>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pic>
            <p:nvPicPr>
              <p:cNvPr id="95" name="Picture 94"/>
              <p:cNvPicPr>
                <a:picLocks noChangeAspect="1"/>
              </p:cNvPicPr>
              <p:nvPr/>
            </p:nvPicPr>
            <p:blipFill>
              <a:blip r:embed="rId3"/>
              <a:stretch>
                <a:fillRect/>
              </a:stretch>
            </p:blipFill>
            <p:spPr>
              <a:xfrm>
                <a:off x="7026168" y="2122558"/>
                <a:ext cx="795891" cy="795891"/>
              </a:xfrm>
              <a:prstGeom prst="rect">
                <a:avLst/>
              </a:prstGeom>
              <a:grpFill/>
              <a:ln>
                <a:noFill/>
              </a:ln>
            </p:spPr>
          </p:pic>
        </p:grpSp>
        <p:sp>
          <p:nvSpPr>
            <p:cNvPr id="93" name="Rectangle 92"/>
            <p:cNvSpPr/>
            <p:nvPr/>
          </p:nvSpPr>
          <p:spPr>
            <a:xfrm>
              <a:off x="6367396" y="3815940"/>
              <a:ext cx="264062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Release key Microsoft technologies into the Open Source domain to build a strong ecosystem</a:t>
              </a:r>
            </a:p>
          </p:txBody>
        </p:sp>
      </p:grpSp>
      <p:grpSp>
        <p:nvGrpSpPr>
          <p:cNvPr id="96" name="Group 95"/>
          <p:cNvGrpSpPr/>
          <p:nvPr/>
        </p:nvGrpSpPr>
        <p:grpSpPr>
          <a:xfrm>
            <a:off x="9108114" y="1096870"/>
            <a:ext cx="2855285" cy="4165906"/>
            <a:chOff x="9250472" y="1884362"/>
            <a:chExt cx="2912953" cy="4748291"/>
          </a:xfrm>
          <a:solidFill>
            <a:schemeClr val="accent2">
              <a:lumMod val="75000"/>
            </a:schemeClr>
          </a:solidFill>
        </p:grpSpPr>
        <p:sp>
          <p:nvSpPr>
            <p:cNvPr id="97" name="Rectangle 96"/>
            <p:cNvSpPr/>
            <p:nvPr/>
          </p:nvSpPr>
          <p:spPr bwMode="auto">
            <a:xfrm>
              <a:off x="9250472"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bwMode="auto">
            <a:xfrm>
              <a:off x="9615696" y="3324923"/>
              <a:ext cx="2182504" cy="47613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Participate</a:t>
              </a:r>
            </a:p>
          </p:txBody>
        </p:sp>
        <p:grpSp>
          <p:nvGrpSpPr>
            <p:cNvPr id="99" name="Group 98"/>
            <p:cNvGrpSpPr/>
            <p:nvPr/>
          </p:nvGrpSpPr>
          <p:grpSpPr>
            <a:xfrm>
              <a:off x="10028234" y="1884362"/>
              <a:ext cx="1212728" cy="1354901"/>
              <a:chOff x="9537089" y="1777899"/>
              <a:chExt cx="1346542" cy="1504402"/>
            </a:xfrm>
            <a:grpFill/>
          </p:grpSpPr>
          <p:sp>
            <p:nvSpPr>
              <p:cNvPr id="101" name="Oval 100"/>
              <p:cNvSpPr/>
              <p:nvPr/>
            </p:nvSpPr>
            <p:spPr bwMode="auto">
              <a:xfrm>
                <a:off x="9537089"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sp>
            <p:nvSpPr>
              <p:cNvPr id="102" name="Freeform 13"/>
              <p:cNvSpPr>
                <a:spLocks noEditPoints="1"/>
              </p:cNvSpPr>
              <p:nvPr/>
            </p:nvSpPr>
            <p:spPr bwMode="auto">
              <a:xfrm>
                <a:off x="9780620" y="2200450"/>
                <a:ext cx="977412" cy="619371"/>
              </a:xfrm>
              <a:custGeom>
                <a:avLst/>
                <a:gdLst>
                  <a:gd name="T0" fmla="*/ 141 w 198"/>
                  <a:gd name="T1" fmla="*/ 22 h 124"/>
                  <a:gd name="T2" fmla="*/ 88 w 198"/>
                  <a:gd name="T3" fmla="*/ 11 h 124"/>
                  <a:gd name="T4" fmla="*/ 0 w 198"/>
                  <a:gd name="T5" fmla="*/ 54 h 124"/>
                  <a:gd name="T6" fmla="*/ 38 w 198"/>
                  <a:gd name="T7" fmla="*/ 97 h 124"/>
                  <a:gd name="T8" fmla="*/ 52 w 198"/>
                  <a:gd name="T9" fmla="*/ 104 h 124"/>
                  <a:gd name="T10" fmla="*/ 61 w 198"/>
                  <a:gd name="T11" fmla="*/ 107 h 124"/>
                  <a:gd name="T12" fmla="*/ 78 w 198"/>
                  <a:gd name="T13" fmla="*/ 120 h 124"/>
                  <a:gd name="T14" fmla="*/ 97 w 198"/>
                  <a:gd name="T15" fmla="*/ 118 h 124"/>
                  <a:gd name="T16" fmla="*/ 103 w 198"/>
                  <a:gd name="T17" fmla="*/ 116 h 124"/>
                  <a:gd name="T18" fmla="*/ 122 w 198"/>
                  <a:gd name="T19" fmla="*/ 112 h 124"/>
                  <a:gd name="T20" fmla="*/ 135 w 198"/>
                  <a:gd name="T21" fmla="*/ 103 h 124"/>
                  <a:gd name="T22" fmla="*/ 147 w 198"/>
                  <a:gd name="T23" fmla="*/ 96 h 124"/>
                  <a:gd name="T24" fmla="*/ 162 w 198"/>
                  <a:gd name="T25" fmla="*/ 83 h 124"/>
                  <a:gd name="T26" fmla="*/ 53 w 198"/>
                  <a:gd name="T27" fmla="*/ 86 h 124"/>
                  <a:gd name="T28" fmla="*/ 44 w 198"/>
                  <a:gd name="T29" fmla="*/ 91 h 124"/>
                  <a:gd name="T30" fmla="*/ 55 w 198"/>
                  <a:gd name="T31" fmla="*/ 75 h 124"/>
                  <a:gd name="T32" fmla="*/ 60 w 198"/>
                  <a:gd name="T33" fmla="*/ 80 h 124"/>
                  <a:gd name="T34" fmla="*/ 64 w 198"/>
                  <a:gd name="T35" fmla="*/ 97 h 124"/>
                  <a:gd name="T36" fmla="*/ 61 w 198"/>
                  <a:gd name="T37" fmla="*/ 99 h 124"/>
                  <a:gd name="T38" fmla="*/ 67 w 198"/>
                  <a:gd name="T39" fmla="*/ 84 h 124"/>
                  <a:gd name="T40" fmla="*/ 73 w 198"/>
                  <a:gd name="T41" fmla="*/ 88 h 124"/>
                  <a:gd name="T42" fmla="*/ 78 w 198"/>
                  <a:gd name="T43" fmla="*/ 104 h 124"/>
                  <a:gd name="T44" fmla="*/ 70 w 198"/>
                  <a:gd name="T45" fmla="*/ 107 h 124"/>
                  <a:gd name="T46" fmla="*/ 79 w 198"/>
                  <a:gd name="T47" fmla="*/ 93 h 124"/>
                  <a:gd name="T48" fmla="*/ 85 w 198"/>
                  <a:gd name="T49" fmla="*/ 92 h 124"/>
                  <a:gd name="T50" fmla="*/ 96 w 198"/>
                  <a:gd name="T51" fmla="*/ 107 h 124"/>
                  <a:gd name="T52" fmla="*/ 82 w 198"/>
                  <a:gd name="T53" fmla="*/ 112 h 124"/>
                  <a:gd name="T54" fmla="*/ 86 w 198"/>
                  <a:gd name="T55" fmla="*/ 107 h 124"/>
                  <a:gd name="T56" fmla="*/ 91 w 198"/>
                  <a:gd name="T57" fmla="*/ 102 h 124"/>
                  <a:gd name="T58" fmla="*/ 96 w 198"/>
                  <a:gd name="T59" fmla="*/ 107 h 124"/>
                  <a:gd name="T60" fmla="*/ 128 w 198"/>
                  <a:gd name="T61" fmla="*/ 67 h 124"/>
                  <a:gd name="T62" fmla="*/ 122 w 198"/>
                  <a:gd name="T63" fmla="*/ 72 h 124"/>
                  <a:gd name="T64" fmla="*/ 139 w 198"/>
                  <a:gd name="T65" fmla="*/ 94 h 124"/>
                  <a:gd name="T66" fmla="*/ 132 w 198"/>
                  <a:gd name="T67" fmla="*/ 93 h 124"/>
                  <a:gd name="T68" fmla="*/ 125 w 198"/>
                  <a:gd name="T69" fmla="*/ 97 h 124"/>
                  <a:gd name="T70" fmla="*/ 128 w 198"/>
                  <a:gd name="T71" fmla="*/ 101 h 124"/>
                  <a:gd name="T72" fmla="*/ 119 w 198"/>
                  <a:gd name="T73" fmla="*/ 101 h 124"/>
                  <a:gd name="T74" fmla="*/ 106 w 198"/>
                  <a:gd name="T75" fmla="*/ 88 h 124"/>
                  <a:gd name="T76" fmla="*/ 113 w 198"/>
                  <a:gd name="T77" fmla="*/ 111 h 124"/>
                  <a:gd name="T78" fmla="*/ 105 w 198"/>
                  <a:gd name="T79" fmla="*/ 104 h 124"/>
                  <a:gd name="T80" fmla="*/ 90 w 198"/>
                  <a:gd name="T81" fmla="*/ 87 h 124"/>
                  <a:gd name="T82" fmla="*/ 70 w 198"/>
                  <a:gd name="T83" fmla="*/ 74 h 124"/>
                  <a:gd name="T84" fmla="*/ 49 w 198"/>
                  <a:gd name="T85" fmla="*/ 70 h 124"/>
                  <a:gd name="T86" fmla="*/ 36 w 198"/>
                  <a:gd name="T87" fmla="*/ 14 h 124"/>
                  <a:gd name="T88" fmla="*/ 81 w 198"/>
                  <a:gd name="T89" fmla="*/ 18 h 124"/>
                  <a:gd name="T90" fmla="*/ 77 w 198"/>
                  <a:gd name="T91" fmla="*/ 39 h 124"/>
                  <a:gd name="T92" fmla="*/ 104 w 198"/>
                  <a:gd name="T93" fmla="*/ 33 h 124"/>
                  <a:gd name="T94" fmla="*/ 153 w 198"/>
                  <a:gd name="T95" fmla="*/ 82 h 124"/>
                  <a:gd name="T96" fmla="*/ 158 w 198"/>
                  <a:gd name="T97" fmla="*/ 76 h 124"/>
                  <a:gd name="T98" fmla="*/ 116 w 198"/>
                  <a:gd name="T99" fmla="*/ 47 h 124"/>
                  <a:gd name="T100" fmla="*/ 97 w 198"/>
                  <a:gd name="T101" fmla="*/ 25 h 124"/>
                  <a:gd name="T102" fmla="*/ 81 w 198"/>
                  <a:gd name="T103" fmla="*/ 30 h 124"/>
                  <a:gd name="T104" fmla="*/ 110 w 198"/>
                  <a:gd name="T105" fmla="*/ 15 h 124"/>
                  <a:gd name="T106" fmla="*/ 188 w 198"/>
                  <a:gd name="T10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124">
                    <a:moveTo>
                      <a:pt x="198" y="65"/>
                    </a:moveTo>
                    <a:cubicBezTo>
                      <a:pt x="176" y="8"/>
                      <a:pt x="176" y="8"/>
                      <a:pt x="176" y="8"/>
                    </a:cubicBezTo>
                    <a:cubicBezTo>
                      <a:pt x="141" y="22"/>
                      <a:pt x="141" y="22"/>
                      <a:pt x="141" y="22"/>
                    </a:cubicBezTo>
                    <a:cubicBezTo>
                      <a:pt x="114" y="8"/>
                      <a:pt x="114" y="8"/>
                      <a:pt x="114" y="8"/>
                    </a:cubicBezTo>
                    <a:cubicBezTo>
                      <a:pt x="113" y="8"/>
                      <a:pt x="99" y="0"/>
                      <a:pt x="90" y="9"/>
                    </a:cubicBezTo>
                    <a:cubicBezTo>
                      <a:pt x="88" y="11"/>
                      <a:pt x="88" y="11"/>
                      <a:pt x="88" y="11"/>
                    </a:cubicBezTo>
                    <a:cubicBezTo>
                      <a:pt x="80" y="8"/>
                      <a:pt x="68" y="7"/>
                      <a:pt x="56" y="16"/>
                    </a:cubicBezTo>
                    <a:cubicBezTo>
                      <a:pt x="33" y="3"/>
                      <a:pt x="33" y="3"/>
                      <a:pt x="33" y="3"/>
                    </a:cubicBezTo>
                    <a:cubicBezTo>
                      <a:pt x="0" y="54"/>
                      <a:pt x="0" y="54"/>
                      <a:pt x="0" y="54"/>
                    </a:cubicBezTo>
                    <a:cubicBezTo>
                      <a:pt x="37" y="82"/>
                      <a:pt x="37" y="82"/>
                      <a:pt x="37" y="82"/>
                    </a:cubicBezTo>
                    <a:cubicBezTo>
                      <a:pt x="35" y="84"/>
                      <a:pt x="34" y="86"/>
                      <a:pt x="34" y="89"/>
                    </a:cubicBezTo>
                    <a:cubicBezTo>
                      <a:pt x="34" y="92"/>
                      <a:pt x="36" y="95"/>
                      <a:pt x="38" y="97"/>
                    </a:cubicBezTo>
                    <a:cubicBezTo>
                      <a:pt x="40" y="99"/>
                      <a:pt x="43" y="100"/>
                      <a:pt x="46" y="100"/>
                    </a:cubicBezTo>
                    <a:cubicBezTo>
                      <a:pt x="47" y="100"/>
                      <a:pt x="49" y="100"/>
                      <a:pt x="50" y="100"/>
                    </a:cubicBezTo>
                    <a:cubicBezTo>
                      <a:pt x="50" y="101"/>
                      <a:pt x="51" y="102"/>
                      <a:pt x="52" y="104"/>
                    </a:cubicBezTo>
                    <a:cubicBezTo>
                      <a:pt x="55" y="106"/>
                      <a:pt x="57" y="107"/>
                      <a:pt x="61" y="107"/>
                    </a:cubicBezTo>
                    <a:cubicBezTo>
                      <a:pt x="61" y="107"/>
                      <a:pt x="61" y="107"/>
                      <a:pt x="61" y="107"/>
                    </a:cubicBezTo>
                    <a:cubicBezTo>
                      <a:pt x="61" y="107"/>
                      <a:pt x="61" y="107"/>
                      <a:pt x="61" y="107"/>
                    </a:cubicBezTo>
                    <a:cubicBezTo>
                      <a:pt x="62" y="109"/>
                      <a:pt x="63" y="111"/>
                      <a:pt x="64" y="113"/>
                    </a:cubicBezTo>
                    <a:cubicBezTo>
                      <a:pt x="67" y="116"/>
                      <a:pt x="71" y="117"/>
                      <a:pt x="75" y="116"/>
                    </a:cubicBezTo>
                    <a:cubicBezTo>
                      <a:pt x="76" y="117"/>
                      <a:pt x="76" y="119"/>
                      <a:pt x="78" y="120"/>
                    </a:cubicBezTo>
                    <a:cubicBezTo>
                      <a:pt x="80" y="123"/>
                      <a:pt x="83" y="124"/>
                      <a:pt x="86" y="124"/>
                    </a:cubicBezTo>
                    <a:cubicBezTo>
                      <a:pt x="89" y="124"/>
                      <a:pt x="92" y="123"/>
                      <a:pt x="94" y="120"/>
                    </a:cubicBezTo>
                    <a:cubicBezTo>
                      <a:pt x="97" y="118"/>
                      <a:pt x="97" y="118"/>
                      <a:pt x="97" y="118"/>
                    </a:cubicBezTo>
                    <a:cubicBezTo>
                      <a:pt x="97" y="118"/>
                      <a:pt x="97" y="118"/>
                      <a:pt x="97" y="118"/>
                    </a:cubicBezTo>
                    <a:cubicBezTo>
                      <a:pt x="100" y="114"/>
                      <a:pt x="100" y="114"/>
                      <a:pt x="100" y="114"/>
                    </a:cubicBezTo>
                    <a:cubicBezTo>
                      <a:pt x="103" y="116"/>
                      <a:pt x="103" y="116"/>
                      <a:pt x="103" y="116"/>
                    </a:cubicBezTo>
                    <a:cubicBezTo>
                      <a:pt x="105" y="119"/>
                      <a:pt x="108" y="120"/>
                      <a:pt x="111" y="120"/>
                    </a:cubicBezTo>
                    <a:cubicBezTo>
                      <a:pt x="114" y="120"/>
                      <a:pt x="117" y="119"/>
                      <a:pt x="119" y="116"/>
                    </a:cubicBezTo>
                    <a:cubicBezTo>
                      <a:pt x="120" y="115"/>
                      <a:pt x="121" y="114"/>
                      <a:pt x="122" y="112"/>
                    </a:cubicBezTo>
                    <a:cubicBezTo>
                      <a:pt x="122" y="112"/>
                      <a:pt x="123" y="112"/>
                      <a:pt x="124" y="112"/>
                    </a:cubicBezTo>
                    <a:cubicBezTo>
                      <a:pt x="127" y="112"/>
                      <a:pt x="130" y="111"/>
                      <a:pt x="132" y="109"/>
                    </a:cubicBezTo>
                    <a:cubicBezTo>
                      <a:pt x="134" y="107"/>
                      <a:pt x="135" y="105"/>
                      <a:pt x="135" y="103"/>
                    </a:cubicBezTo>
                    <a:cubicBezTo>
                      <a:pt x="136" y="103"/>
                      <a:pt x="136" y="103"/>
                      <a:pt x="136" y="103"/>
                    </a:cubicBezTo>
                    <a:cubicBezTo>
                      <a:pt x="139" y="103"/>
                      <a:pt x="142" y="102"/>
                      <a:pt x="144" y="100"/>
                    </a:cubicBezTo>
                    <a:cubicBezTo>
                      <a:pt x="145" y="99"/>
                      <a:pt x="146" y="97"/>
                      <a:pt x="147" y="96"/>
                    </a:cubicBezTo>
                    <a:cubicBezTo>
                      <a:pt x="148" y="96"/>
                      <a:pt x="149" y="96"/>
                      <a:pt x="151" y="96"/>
                    </a:cubicBezTo>
                    <a:cubicBezTo>
                      <a:pt x="154" y="96"/>
                      <a:pt x="157" y="95"/>
                      <a:pt x="159" y="93"/>
                    </a:cubicBezTo>
                    <a:cubicBezTo>
                      <a:pt x="162" y="90"/>
                      <a:pt x="163" y="87"/>
                      <a:pt x="162" y="83"/>
                    </a:cubicBezTo>
                    <a:lnTo>
                      <a:pt x="198" y="65"/>
                    </a:lnTo>
                    <a:close/>
                    <a:moveTo>
                      <a:pt x="53" y="86"/>
                    </a:moveTo>
                    <a:cubicBezTo>
                      <a:pt x="53" y="86"/>
                      <a:pt x="53" y="86"/>
                      <a:pt x="53" y="86"/>
                    </a:cubicBezTo>
                    <a:cubicBezTo>
                      <a:pt x="53" y="86"/>
                      <a:pt x="53" y="86"/>
                      <a:pt x="53" y="86"/>
                    </a:cubicBezTo>
                    <a:cubicBezTo>
                      <a:pt x="48" y="91"/>
                      <a:pt x="48" y="91"/>
                      <a:pt x="48" y="91"/>
                    </a:cubicBezTo>
                    <a:cubicBezTo>
                      <a:pt x="47" y="93"/>
                      <a:pt x="45" y="93"/>
                      <a:pt x="44" y="91"/>
                    </a:cubicBezTo>
                    <a:cubicBezTo>
                      <a:pt x="43" y="91"/>
                      <a:pt x="42" y="90"/>
                      <a:pt x="42" y="89"/>
                    </a:cubicBezTo>
                    <a:cubicBezTo>
                      <a:pt x="42" y="88"/>
                      <a:pt x="43" y="87"/>
                      <a:pt x="44" y="86"/>
                    </a:cubicBezTo>
                    <a:cubicBezTo>
                      <a:pt x="55" y="75"/>
                      <a:pt x="55" y="75"/>
                      <a:pt x="55" y="75"/>
                    </a:cubicBezTo>
                    <a:cubicBezTo>
                      <a:pt x="56" y="74"/>
                      <a:pt x="58" y="74"/>
                      <a:pt x="60" y="75"/>
                    </a:cubicBezTo>
                    <a:cubicBezTo>
                      <a:pt x="61" y="77"/>
                      <a:pt x="61" y="79"/>
                      <a:pt x="60" y="80"/>
                    </a:cubicBezTo>
                    <a:cubicBezTo>
                      <a:pt x="60" y="80"/>
                      <a:pt x="60" y="80"/>
                      <a:pt x="60" y="80"/>
                    </a:cubicBezTo>
                    <a:cubicBezTo>
                      <a:pt x="54" y="86"/>
                      <a:pt x="54" y="86"/>
                      <a:pt x="54" y="86"/>
                    </a:cubicBezTo>
                    <a:lnTo>
                      <a:pt x="53" y="86"/>
                    </a:lnTo>
                    <a:close/>
                    <a:moveTo>
                      <a:pt x="64" y="97"/>
                    </a:moveTo>
                    <a:cubicBezTo>
                      <a:pt x="63" y="98"/>
                      <a:pt x="63" y="98"/>
                      <a:pt x="63" y="98"/>
                    </a:cubicBezTo>
                    <a:cubicBezTo>
                      <a:pt x="62" y="99"/>
                      <a:pt x="61" y="99"/>
                      <a:pt x="61" y="99"/>
                    </a:cubicBezTo>
                    <a:cubicBezTo>
                      <a:pt x="61" y="99"/>
                      <a:pt x="61" y="99"/>
                      <a:pt x="61" y="99"/>
                    </a:cubicBezTo>
                    <a:cubicBezTo>
                      <a:pt x="60" y="99"/>
                      <a:pt x="59" y="99"/>
                      <a:pt x="58" y="98"/>
                    </a:cubicBezTo>
                    <a:cubicBezTo>
                      <a:pt x="57" y="97"/>
                      <a:pt x="57" y="94"/>
                      <a:pt x="59" y="92"/>
                    </a:cubicBezTo>
                    <a:cubicBezTo>
                      <a:pt x="67" y="84"/>
                      <a:pt x="67" y="84"/>
                      <a:pt x="67" y="84"/>
                    </a:cubicBezTo>
                    <a:cubicBezTo>
                      <a:pt x="68" y="83"/>
                      <a:pt x="69" y="82"/>
                      <a:pt x="71" y="82"/>
                    </a:cubicBezTo>
                    <a:cubicBezTo>
                      <a:pt x="72" y="82"/>
                      <a:pt x="73" y="82"/>
                      <a:pt x="73" y="83"/>
                    </a:cubicBezTo>
                    <a:cubicBezTo>
                      <a:pt x="75" y="84"/>
                      <a:pt x="75" y="86"/>
                      <a:pt x="73" y="88"/>
                    </a:cubicBezTo>
                    <a:cubicBezTo>
                      <a:pt x="64" y="96"/>
                      <a:pt x="64" y="96"/>
                      <a:pt x="64" y="96"/>
                    </a:cubicBezTo>
                    <a:cubicBezTo>
                      <a:pt x="64" y="96"/>
                      <a:pt x="64" y="96"/>
                      <a:pt x="64" y="97"/>
                    </a:cubicBezTo>
                    <a:close/>
                    <a:moveTo>
                      <a:pt x="78" y="104"/>
                    </a:moveTo>
                    <a:cubicBezTo>
                      <a:pt x="78" y="104"/>
                      <a:pt x="78" y="104"/>
                      <a:pt x="77" y="104"/>
                    </a:cubicBezTo>
                    <a:cubicBezTo>
                      <a:pt x="75" y="107"/>
                      <a:pt x="75" y="107"/>
                      <a:pt x="75" y="107"/>
                    </a:cubicBezTo>
                    <a:cubicBezTo>
                      <a:pt x="74" y="108"/>
                      <a:pt x="71" y="108"/>
                      <a:pt x="70" y="107"/>
                    </a:cubicBezTo>
                    <a:cubicBezTo>
                      <a:pt x="69" y="106"/>
                      <a:pt x="69" y="104"/>
                      <a:pt x="70" y="102"/>
                    </a:cubicBezTo>
                    <a:cubicBezTo>
                      <a:pt x="79" y="93"/>
                      <a:pt x="79" y="93"/>
                      <a:pt x="79" y="93"/>
                    </a:cubicBezTo>
                    <a:cubicBezTo>
                      <a:pt x="79" y="93"/>
                      <a:pt x="79" y="93"/>
                      <a:pt x="79" y="93"/>
                    </a:cubicBezTo>
                    <a:cubicBezTo>
                      <a:pt x="80" y="92"/>
                      <a:pt x="80" y="92"/>
                      <a:pt x="80" y="92"/>
                    </a:cubicBezTo>
                    <a:cubicBezTo>
                      <a:pt x="80" y="92"/>
                      <a:pt x="81" y="91"/>
                      <a:pt x="82" y="91"/>
                    </a:cubicBezTo>
                    <a:cubicBezTo>
                      <a:pt x="83" y="91"/>
                      <a:pt x="84" y="92"/>
                      <a:pt x="85" y="92"/>
                    </a:cubicBezTo>
                    <a:cubicBezTo>
                      <a:pt x="86" y="94"/>
                      <a:pt x="86" y="95"/>
                      <a:pt x="85" y="97"/>
                    </a:cubicBezTo>
                    <a:cubicBezTo>
                      <a:pt x="78" y="104"/>
                      <a:pt x="78" y="104"/>
                      <a:pt x="78" y="104"/>
                    </a:cubicBezTo>
                    <a:close/>
                    <a:moveTo>
                      <a:pt x="96" y="107"/>
                    </a:moveTo>
                    <a:cubicBezTo>
                      <a:pt x="88" y="115"/>
                      <a:pt x="88" y="115"/>
                      <a:pt x="88" y="115"/>
                    </a:cubicBezTo>
                    <a:cubicBezTo>
                      <a:pt x="87" y="116"/>
                      <a:pt x="85" y="116"/>
                      <a:pt x="83" y="115"/>
                    </a:cubicBezTo>
                    <a:cubicBezTo>
                      <a:pt x="83" y="114"/>
                      <a:pt x="82" y="113"/>
                      <a:pt x="82" y="112"/>
                    </a:cubicBezTo>
                    <a:cubicBezTo>
                      <a:pt x="82" y="111"/>
                      <a:pt x="83" y="111"/>
                      <a:pt x="83" y="110"/>
                    </a:cubicBezTo>
                    <a:cubicBezTo>
                      <a:pt x="86" y="107"/>
                      <a:pt x="86" y="107"/>
                      <a:pt x="86" y="107"/>
                    </a:cubicBezTo>
                    <a:cubicBezTo>
                      <a:pt x="86" y="107"/>
                      <a:pt x="86" y="107"/>
                      <a:pt x="86" y="107"/>
                    </a:cubicBezTo>
                    <a:cubicBezTo>
                      <a:pt x="90" y="103"/>
                      <a:pt x="90" y="103"/>
                      <a:pt x="90" y="103"/>
                    </a:cubicBezTo>
                    <a:cubicBezTo>
                      <a:pt x="91" y="103"/>
                      <a:pt x="91" y="102"/>
                      <a:pt x="91" y="102"/>
                    </a:cubicBezTo>
                    <a:cubicBezTo>
                      <a:pt x="91" y="102"/>
                      <a:pt x="91" y="102"/>
                      <a:pt x="91" y="102"/>
                    </a:cubicBezTo>
                    <a:cubicBezTo>
                      <a:pt x="93" y="101"/>
                      <a:pt x="95" y="101"/>
                      <a:pt x="96" y="102"/>
                    </a:cubicBezTo>
                    <a:cubicBezTo>
                      <a:pt x="97" y="103"/>
                      <a:pt x="97" y="103"/>
                      <a:pt x="97" y="104"/>
                    </a:cubicBezTo>
                    <a:cubicBezTo>
                      <a:pt x="97" y="105"/>
                      <a:pt x="97" y="106"/>
                      <a:pt x="96" y="107"/>
                    </a:cubicBezTo>
                    <a:close/>
                    <a:moveTo>
                      <a:pt x="153" y="87"/>
                    </a:moveTo>
                    <a:cubicBezTo>
                      <a:pt x="152" y="89"/>
                      <a:pt x="150" y="89"/>
                      <a:pt x="148" y="87"/>
                    </a:cubicBezTo>
                    <a:cubicBezTo>
                      <a:pt x="128" y="67"/>
                      <a:pt x="128" y="67"/>
                      <a:pt x="128" y="67"/>
                    </a:cubicBezTo>
                    <a:cubicBezTo>
                      <a:pt x="128" y="67"/>
                      <a:pt x="128" y="67"/>
                      <a:pt x="128" y="67"/>
                    </a:cubicBezTo>
                    <a:cubicBezTo>
                      <a:pt x="128" y="67"/>
                      <a:pt x="128" y="67"/>
                      <a:pt x="128" y="67"/>
                    </a:cubicBezTo>
                    <a:cubicBezTo>
                      <a:pt x="122" y="72"/>
                      <a:pt x="122" y="72"/>
                      <a:pt x="122" y="72"/>
                    </a:cubicBezTo>
                    <a:cubicBezTo>
                      <a:pt x="137" y="88"/>
                      <a:pt x="137" y="88"/>
                      <a:pt x="137" y="88"/>
                    </a:cubicBezTo>
                    <a:cubicBezTo>
                      <a:pt x="138" y="89"/>
                      <a:pt x="139" y="91"/>
                      <a:pt x="139" y="92"/>
                    </a:cubicBezTo>
                    <a:cubicBezTo>
                      <a:pt x="139" y="93"/>
                      <a:pt x="139" y="94"/>
                      <a:pt x="139" y="94"/>
                    </a:cubicBezTo>
                    <a:cubicBezTo>
                      <a:pt x="137" y="95"/>
                      <a:pt x="135" y="95"/>
                      <a:pt x="134" y="94"/>
                    </a:cubicBezTo>
                    <a:cubicBezTo>
                      <a:pt x="132" y="93"/>
                      <a:pt x="132" y="93"/>
                      <a:pt x="132" y="93"/>
                    </a:cubicBezTo>
                    <a:cubicBezTo>
                      <a:pt x="132" y="93"/>
                      <a:pt x="132" y="93"/>
                      <a:pt x="132" y="93"/>
                    </a:cubicBezTo>
                    <a:cubicBezTo>
                      <a:pt x="117" y="77"/>
                      <a:pt x="117" y="77"/>
                      <a:pt x="117" y="77"/>
                    </a:cubicBezTo>
                    <a:cubicBezTo>
                      <a:pt x="111" y="83"/>
                      <a:pt x="111" y="83"/>
                      <a:pt x="111" y="83"/>
                    </a:cubicBezTo>
                    <a:cubicBezTo>
                      <a:pt x="125" y="97"/>
                      <a:pt x="125" y="97"/>
                      <a:pt x="125" y="97"/>
                    </a:cubicBezTo>
                    <a:cubicBezTo>
                      <a:pt x="125" y="97"/>
                      <a:pt x="125" y="97"/>
                      <a:pt x="125" y="97"/>
                    </a:cubicBezTo>
                    <a:cubicBezTo>
                      <a:pt x="127" y="98"/>
                      <a:pt x="127" y="98"/>
                      <a:pt x="127" y="98"/>
                    </a:cubicBezTo>
                    <a:cubicBezTo>
                      <a:pt x="127" y="99"/>
                      <a:pt x="128" y="100"/>
                      <a:pt x="128" y="101"/>
                    </a:cubicBezTo>
                    <a:cubicBezTo>
                      <a:pt x="128" y="102"/>
                      <a:pt x="127" y="102"/>
                      <a:pt x="127" y="103"/>
                    </a:cubicBezTo>
                    <a:cubicBezTo>
                      <a:pt x="125" y="104"/>
                      <a:pt x="123" y="104"/>
                      <a:pt x="122" y="103"/>
                    </a:cubicBezTo>
                    <a:cubicBezTo>
                      <a:pt x="119" y="101"/>
                      <a:pt x="119" y="101"/>
                      <a:pt x="119" y="101"/>
                    </a:cubicBezTo>
                    <a:cubicBezTo>
                      <a:pt x="119" y="101"/>
                      <a:pt x="119" y="100"/>
                      <a:pt x="119" y="100"/>
                    </a:cubicBezTo>
                    <a:cubicBezTo>
                      <a:pt x="119" y="100"/>
                      <a:pt x="119" y="100"/>
                      <a:pt x="119" y="100"/>
                    </a:cubicBezTo>
                    <a:cubicBezTo>
                      <a:pt x="106" y="88"/>
                      <a:pt x="106" y="88"/>
                      <a:pt x="106" y="88"/>
                    </a:cubicBezTo>
                    <a:cubicBezTo>
                      <a:pt x="101" y="93"/>
                      <a:pt x="101" y="93"/>
                      <a:pt x="101" y="93"/>
                    </a:cubicBezTo>
                    <a:cubicBezTo>
                      <a:pt x="113" y="106"/>
                      <a:pt x="113" y="106"/>
                      <a:pt x="113" y="106"/>
                    </a:cubicBezTo>
                    <a:cubicBezTo>
                      <a:pt x="115" y="107"/>
                      <a:pt x="115" y="110"/>
                      <a:pt x="113" y="111"/>
                    </a:cubicBezTo>
                    <a:cubicBezTo>
                      <a:pt x="112" y="112"/>
                      <a:pt x="110" y="112"/>
                      <a:pt x="108" y="111"/>
                    </a:cubicBezTo>
                    <a:cubicBezTo>
                      <a:pt x="105" y="107"/>
                      <a:pt x="105" y="107"/>
                      <a:pt x="105" y="107"/>
                    </a:cubicBezTo>
                    <a:cubicBezTo>
                      <a:pt x="105" y="106"/>
                      <a:pt x="105" y="105"/>
                      <a:pt x="105" y="104"/>
                    </a:cubicBezTo>
                    <a:cubicBezTo>
                      <a:pt x="105" y="101"/>
                      <a:pt x="104" y="98"/>
                      <a:pt x="102" y="96"/>
                    </a:cubicBezTo>
                    <a:cubicBezTo>
                      <a:pt x="100" y="94"/>
                      <a:pt x="97" y="93"/>
                      <a:pt x="94" y="93"/>
                    </a:cubicBezTo>
                    <a:cubicBezTo>
                      <a:pt x="93" y="91"/>
                      <a:pt x="92" y="88"/>
                      <a:pt x="90" y="87"/>
                    </a:cubicBezTo>
                    <a:cubicBezTo>
                      <a:pt x="88" y="84"/>
                      <a:pt x="85" y="83"/>
                      <a:pt x="82" y="83"/>
                    </a:cubicBezTo>
                    <a:cubicBezTo>
                      <a:pt x="82" y="81"/>
                      <a:pt x="81" y="79"/>
                      <a:pt x="79" y="77"/>
                    </a:cubicBezTo>
                    <a:cubicBezTo>
                      <a:pt x="77" y="75"/>
                      <a:pt x="73" y="74"/>
                      <a:pt x="70" y="74"/>
                    </a:cubicBezTo>
                    <a:cubicBezTo>
                      <a:pt x="69" y="74"/>
                      <a:pt x="69" y="75"/>
                      <a:pt x="68" y="75"/>
                    </a:cubicBezTo>
                    <a:cubicBezTo>
                      <a:pt x="68" y="73"/>
                      <a:pt x="67" y="71"/>
                      <a:pt x="65" y="70"/>
                    </a:cubicBezTo>
                    <a:cubicBezTo>
                      <a:pt x="61" y="65"/>
                      <a:pt x="53" y="65"/>
                      <a:pt x="49" y="70"/>
                    </a:cubicBezTo>
                    <a:cubicBezTo>
                      <a:pt x="43" y="76"/>
                      <a:pt x="43" y="76"/>
                      <a:pt x="43" y="76"/>
                    </a:cubicBezTo>
                    <a:cubicBezTo>
                      <a:pt x="11" y="52"/>
                      <a:pt x="11" y="52"/>
                      <a:pt x="11" y="52"/>
                    </a:cubicBezTo>
                    <a:cubicBezTo>
                      <a:pt x="36" y="14"/>
                      <a:pt x="36" y="14"/>
                      <a:pt x="36" y="14"/>
                    </a:cubicBezTo>
                    <a:cubicBezTo>
                      <a:pt x="57" y="26"/>
                      <a:pt x="57" y="26"/>
                      <a:pt x="57" y="26"/>
                    </a:cubicBezTo>
                    <a:cubicBezTo>
                      <a:pt x="59" y="24"/>
                      <a:pt x="59" y="24"/>
                      <a:pt x="59" y="24"/>
                    </a:cubicBezTo>
                    <a:cubicBezTo>
                      <a:pt x="68" y="16"/>
                      <a:pt x="76" y="16"/>
                      <a:pt x="81" y="18"/>
                    </a:cubicBezTo>
                    <a:cubicBezTo>
                      <a:pt x="77" y="22"/>
                      <a:pt x="77" y="22"/>
                      <a:pt x="77" y="22"/>
                    </a:cubicBezTo>
                    <a:cubicBezTo>
                      <a:pt x="75" y="24"/>
                      <a:pt x="73" y="27"/>
                      <a:pt x="73" y="30"/>
                    </a:cubicBezTo>
                    <a:cubicBezTo>
                      <a:pt x="73" y="33"/>
                      <a:pt x="75" y="36"/>
                      <a:pt x="77" y="39"/>
                    </a:cubicBezTo>
                    <a:cubicBezTo>
                      <a:pt x="82" y="43"/>
                      <a:pt x="89" y="43"/>
                      <a:pt x="94" y="39"/>
                    </a:cubicBezTo>
                    <a:cubicBezTo>
                      <a:pt x="100" y="33"/>
                      <a:pt x="100" y="33"/>
                      <a:pt x="100" y="33"/>
                    </a:cubicBezTo>
                    <a:cubicBezTo>
                      <a:pt x="104" y="33"/>
                      <a:pt x="104" y="33"/>
                      <a:pt x="104" y="33"/>
                    </a:cubicBezTo>
                    <a:cubicBezTo>
                      <a:pt x="104" y="38"/>
                      <a:pt x="105" y="46"/>
                      <a:pt x="110" y="52"/>
                    </a:cubicBezTo>
                    <a:cubicBezTo>
                      <a:pt x="115" y="58"/>
                      <a:pt x="122" y="61"/>
                      <a:pt x="132" y="61"/>
                    </a:cubicBezTo>
                    <a:cubicBezTo>
                      <a:pt x="153" y="82"/>
                      <a:pt x="153" y="82"/>
                      <a:pt x="153" y="82"/>
                    </a:cubicBezTo>
                    <a:cubicBezTo>
                      <a:pt x="154" y="83"/>
                      <a:pt x="154" y="84"/>
                      <a:pt x="154" y="85"/>
                    </a:cubicBezTo>
                    <a:cubicBezTo>
                      <a:pt x="154" y="86"/>
                      <a:pt x="154" y="87"/>
                      <a:pt x="153" y="87"/>
                    </a:cubicBezTo>
                    <a:close/>
                    <a:moveTo>
                      <a:pt x="158" y="76"/>
                    </a:moveTo>
                    <a:cubicBezTo>
                      <a:pt x="135" y="53"/>
                      <a:pt x="135" y="53"/>
                      <a:pt x="135" y="53"/>
                    </a:cubicBezTo>
                    <a:cubicBezTo>
                      <a:pt x="133" y="53"/>
                      <a:pt x="133" y="53"/>
                      <a:pt x="133" y="53"/>
                    </a:cubicBezTo>
                    <a:cubicBezTo>
                      <a:pt x="125" y="53"/>
                      <a:pt x="120" y="51"/>
                      <a:pt x="116" y="47"/>
                    </a:cubicBezTo>
                    <a:cubicBezTo>
                      <a:pt x="110" y="40"/>
                      <a:pt x="112" y="30"/>
                      <a:pt x="112" y="29"/>
                    </a:cubicBezTo>
                    <a:cubicBezTo>
                      <a:pt x="113" y="25"/>
                      <a:pt x="113" y="25"/>
                      <a:pt x="113" y="25"/>
                    </a:cubicBezTo>
                    <a:cubicBezTo>
                      <a:pt x="97" y="25"/>
                      <a:pt x="97" y="25"/>
                      <a:pt x="97" y="25"/>
                    </a:cubicBezTo>
                    <a:cubicBezTo>
                      <a:pt x="88" y="33"/>
                      <a:pt x="88" y="33"/>
                      <a:pt x="88" y="33"/>
                    </a:cubicBezTo>
                    <a:cubicBezTo>
                      <a:pt x="87" y="35"/>
                      <a:pt x="84" y="35"/>
                      <a:pt x="83" y="33"/>
                    </a:cubicBezTo>
                    <a:cubicBezTo>
                      <a:pt x="82" y="32"/>
                      <a:pt x="81" y="31"/>
                      <a:pt x="81" y="30"/>
                    </a:cubicBezTo>
                    <a:cubicBezTo>
                      <a:pt x="81" y="29"/>
                      <a:pt x="82" y="28"/>
                      <a:pt x="83" y="27"/>
                    </a:cubicBezTo>
                    <a:cubicBezTo>
                      <a:pt x="95" y="15"/>
                      <a:pt x="95" y="15"/>
                      <a:pt x="95" y="15"/>
                    </a:cubicBezTo>
                    <a:cubicBezTo>
                      <a:pt x="100" y="10"/>
                      <a:pt x="110" y="15"/>
                      <a:pt x="110" y="15"/>
                    </a:cubicBezTo>
                    <a:cubicBezTo>
                      <a:pt x="141" y="31"/>
                      <a:pt x="141" y="31"/>
                      <a:pt x="141" y="31"/>
                    </a:cubicBezTo>
                    <a:cubicBezTo>
                      <a:pt x="171" y="19"/>
                      <a:pt x="171" y="19"/>
                      <a:pt x="171" y="19"/>
                    </a:cubicBezTo>
                    <a:cubicBezTo>
                      <a:pt x="188" y="61"/>
                      <a:pt x="188" y="61"/>
                      <a:pt x="188" y="61"/>
                    </a:cubicBezTo>
                    <a:lnTo>
                      <a:pt x="158" y="76"/>
                    </a:ln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sp>
          <p:nvSpPr>
            <p:cNvPr id="100" name="Rectangle 99"/>
            <p:cNvSpPr/>
            <p:nvPr/>
          </p:nvSpPr>
          <p:spPr>
            <a:xfrm>
              <a:off x="9363056" y="3800237"/>
              <a:ext cx="26679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Microsoft engineers to participate in communities and contribute to key Open Source projects</a:t>
              </a:r>
            </a:p>
          </p:txBody>
        </p:sp>
      </p:grpSp>
      <p:grpSp>
        <p:nvGrpSpPr>
          <p:cNvPr id="103" name="Group 102"/>
          <p:cNvGrpSpPr/>
          <p:nvPr/>
        </p:nvGrpSpPr>
        <p:grpSpPr>
          <a:xfrm>
            <a:off x="272633" y="1100477"/>
            <a:ext cx="2855285" cy="4162675"/>
            <a:chOff x="236543" y="1888044"/>
            <a:chExt cx="2912953" cy="4744609"/>
          </a:xfrm>
          <a:solidFill>
            <a:schemeClr val="accent2">
              <a:lumMod val="75000"/>
            </a:schemeClr>
          </a:solidFill>
        </p:grpSpPr>
        <p:sp>
          <p:nvSpPr>
            <p:cNvPr id="104" name="Rectangle 103"/>
            <p:cNvSpPr/>
            <p:nvPr/>
          </p:nvSpPr>
          <p:spPr bwMode="auto">
            <a:xfrm>
              <a:off x="23654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601767" y="3328606"/>
              <a:ext cx="2182504" cy="45295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Enable</a:t>
              </a:r>
            </a:p>
          </p:txBody>
        </p:sp>
        <p:sp>
          <p:nvSpPr>
            <p:cNvPr id="106" name="Rectangle 105"/>
            <p:cNvSpPr/>
            <p:nvPr/>
          </p:nvSpPr>
          <p:spPr>
            <a:xfrm>
              <a:off x="236543" y="3818000"/>
              <a:ext cx="284688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Enable Linux and Open Source technology to be first class citizens on Microsoft Platforms </a:t>
              </a:r>
            </a:p>
          </p:txBody>
        </p:sp>
        <p:grpSp>
          <p:nvGrpSpPr>
            <p:cNvPr id="107" name="Group 106"/>
            <p:cNvGrpSpPr/>
            <p:nvPr/>
          </p:nvGrpSpPr>
          <p:grpSpPr>
            <a:xfrm>
              <a:off x="1025359" y="1888044"/>
              <a:ext cx="1212728" cy="1354901"/>
              <a:chOff x="884237" y="1781581"/>
              <a:chExt cx="1346542" cy="1504402"/>
            </a:xfrm>
            <a:grpFill/>
          </p:grpSpPr>
          <p:sp>
            <p:nvSpPr>
              <p:cNvPr id="108" name="Oval 107"/>
              <p:cNvSpPr/>
              <p:nvPr/>
            </p:nvSpPr>
            <p:spPr bwMode="auto">
              <a:xfrm>
                <a:off x="884237" y="1781581"/>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109" name="Group 108"/>
              <p:cNvGrpSpPr/>
              <p:nvPr/>
            </p:nvGrpSpPr>
            <p:grpSpPr>
              <a:xfrm>
                <a:off x="1075491" y="2245332"/>
                <a:ext cx="937422" cy="536971"/>
                <a:chOff x="6016906" y="2508250"/>
                <a:chExt cx="490538" cy="280988"/>
              </a:xfrm>
              <a:grpFill/>
            </p:grpSpPr>
            <p:sp>
              <p:nvSpPr>
                <p:cNvPr id="110" name="Freeform 8"/>
                <p:cNvSpPr>
                  <a:spLocks/>
                </p:cNvSpPr>
                <p:nvPr/>
              </p:nvSpPr>
              <p:spPr bwMode="auto">
                <a:xfrm>
                  <a:off x="6401082" y="2508250"/>
                  <a:ext cx="92075" cy="93662"/>
                </a:xfrm>
                <a:custGeom>
                  <a:avLst/>
                  <a:gdLst>
                    <a:gd name="T0" fmla="*/ 58 w 58"/>
                    <a:gd name="T1" fmla="*/ 59 h 59"/>
                    <a:gd name="T2" fmla="*/ 58 w 58"/>
                    <a:gd name="T3" fmla="*/ 0 h 59"/>
                    <a:gd name="T4" fmla="*/ 0 w 58"/>
                    <a:gd name="T5" fmla="*/ 0 h 59"/>
                  </a:gdLst>
                  <a:ahLst/>
                  <a:cxnLst>
                    <a:cxn ang="0">
                      <a:pos x="T0" y="T1"/>
                    </a:cxn>
                    <a:cxn ang="0">
                      <a:pos x="T2" y="T3"/>
                    </a:cxn>
                    <a:cxn ang="0">
                      <a:pos x="T4" y="T5"/>
                    </a:cxn>
                  </a:cxnLst>
                  <a:rect l="0" t="0" r="r" b="b"/>
                  <a:pathLst>
                    <a:path w="58" h="59">
                      <a:moveTo>
                        <a:pt x="58" y="59"/>
                      </a:moveTo>
                      <a:lnTo>
                        <a:pt x="58" y="0"/>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1" name="Line 5"/>
                <p:cNvSpPr>
                  <a:spLocks noChangeShapeType="1"/>
                </p:cNvSpPr>
                <p:nvPr/>
              </p:nvSpPr>
              <p:spPr bwMode="auto">
                <a:xfrm>
                  <a:off x="6016907"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2" name="Line 6"/>
                <p:cNvSpPr>
                  <a:spLocks noChangeShapeType="1"/>
                </p:cNvSpPr>
                <p:nvPr/>
              </p:nvSpPr>
              <p:spPr bwMode="auto">
                <a:xfrm>
                  <a:off x="6108982"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3" name="Freeform 7"/>
                <p:cNvSpPr>
                  <a:spLocks/>
                </p:cNvSpPr>
                <p:nvPr/>
              </p:nvSpPr>
              <p:spPr bwMode="auto">
                <a:xfrm>
                  <a:off x="6201056" y="2508250"/>
                  <a:ext cx="292100" cy="219075"/>
                </a:xfrm>
                <a:custGeom>
                  <a:avLst/>
                  <a:gdLst>
                    <a:gd name="T0" fmla="*/ 0 w 184"/>
                    <a:gd name="T1" fmla="*/ 138 h 138"/>
                    <a:gd name="T2" fmla="*/ 48 w 184"/>
                    <a:gd name="T3" fmla="*/ 138 h 138"/>
                    <a:gd name="T4" fmla="*/ 184 w 184"/>
                    <a:gd name="T5" fmla="*/ 0 h 138"/>
                  </a:gdLst>
                  <a:ahLst/>
                  <a:cxnLst>
                    <a:cxn ang="0">
                      <a:pos x="T0" y="T1"/>
                    </a:cxn>
                    <a:cxn ang="0">
                      <a:pos x="T2" y="T3"/>
                    </a:cxn>
                    <a:cxn ang="0">
                      <a:pos x="T4" y="T5"/>
                    </a:cxn>
                  </a:cxnLst>
                  <a:rect l="0" t="0" r="r" b="b"/>
                  <a:pathLst>
                    <a:path w="184" h="138">
                      <a:moveTo>
                        <a:pt x="0" y="138"/>
                      </a:moveTo>
                      <a:lnTo>
                        <a:pt x="48" y="138"/>
                      </a:lnTo>
                      <a:lnTo>
                        <a:pt x="184"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4" name="Line 9"/>
                <p:cNvSpPr>
                  <a:spLocks noChangeShapeType="1"/>
                </p:cNvSpPr>
                <p:nvPr/>
              </p:nvSpPr>
              <p:spPr bwMode="auto">
                <a:xfrm>
                  <a:off x="6016906" y="2789238"/>
                  <a:ext cx="490538"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sp>
        <p:nvSpPr>
          <p:cNvPr id="115" name="Rectangle 114"/>
          <p:cNvSpPr/>
          <p:nvPr/>
        </p:nvSpPr>
        <p:spPr bwMode="auto">
          <a:xfrm>
            <a:off x="272633" y="5877906"/>
            <a:ext cx="11690765" cy="494876"/>
          </a:xfrm>
          <a:prstGeom prst="rect">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Open Source Partners &amp; Ecosystem</a:t>
            </a:r>
          </a:p>
        </p:txBody>
      </p:sp>
      <p:sp>
        <p:nvSpPr>
          <p:cNvPr id="116" name="Plus Sign 55"/>
          <p:cNvSpPr/>
          <p:nvPr/>
        </p:nvSpPr>
        <p:spPr bwMode="auto">
          <a:xfrm>
            <a:off x="5736985" y="5262776"/>
            <a:ext cx="723883" cy="651521"/>
          </a:xfrm>
          <a:prstGeom prst="mathPlus">
            <a:avLst/>
          </a:prstGeom>
          <a:solidFill>
            <a:schemeClr val="accent1"/>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p:cNvGrpSpPr/>
          <p:nvPr/>
        </p:nvGrpSpPr>
        <p:grpSpPr>
          <a:xfrm>
            <a:off x="6313862" y="4034540"/>
            <a:ext cx="2532044" cy="1033663"/>
            <a:chOff x="6273955" y="4922532"/>
            <a:chExt cx="2532044" cy="1033663"/>
          </a:xfrm>
        </p:grpSpPr>
        <p:sp>
          <p:nvSpPr>
            <p:cNvPr id="125" name="Rectangle 124"/>
            <p:cNvSpPr/>
            <p:nvPr/>
          </p:nvSpPr>
          <p:spPr>
            <a:xfrm>
              <a:off x="6273955" y="4922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 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.NET Core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Roslyn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TypeScript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F#</a:t>
              </a:r>
            </a:p>
          </p:txBody>
        </p:sp>
        <p:sp>
          <p:nvSpPr>
            <p:cNvPr id="126" name="Rectangle 125"/>
            <p:cNvSpPr/>
            <p:nvPr/>
          </p:nvSpPr>
          <p:spPr>
            <a:xfrm>
              <a:off x="7439611" y="4940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autorest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PowerBI Visuals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Office UI Fabric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Tools plugins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grpSp>
      <p:grpSp>
        <p:nvGrpSpPr>
          <p:cNvPr id="5" name="Group 4"/>
          <p:cNvGrpSpPr/>
          <p:nvPr/>
        </p:nvGrpSpPr>
        <p:grpSpPr>
          <a:xfrm>
            <a:off x="9475120" y="4150521"/>
            <a:ext cx="2051216" cy="921321"/>
            <a:chOff x="9411512" y="4150521"/>
            <a:chExt cx="2051216" cy="921321"/>
          </a:xfrm>
        </p:grpSpPr>
        <p:pic>
          <p:nvPicPr>
            <p:cNvPr id="128" name="Picture 127"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1656" y="4560371"/>
              <a:ext cx="361187" cy="361187"/>
            </a:xfrm>
            <a:prstGeom prst="rect">
              <a:avLst/>
            </a:prstGeom>
          </p:spPr>
        </p:pic>
        <p:pic>
          <p:nvPicPr>
            <p:cNvPr id="130" name="Picture 129" descr="Dosya:Tux.svg"/>
            <p:cNvPicPr>
              <a:picLocks noChangeAspect="1"/>
            </p:cNvPicPr>
            <p:nvPr/>
          </p:nvPicPr>
          <p:blipFill>
            <a:blip r:embed="rId5"/>
            <a:stretch>
              <a:fillRect/>
            </a:stretch>
          </p:blipFill>
          <p:spPr>
            <a:xfrm>
              <a:off x="10982387" y="4440926"/>
              <a:ext cx="451573" cy="532065"/>
            </a:xfrm>
            <a:prstGeom prst="rect">
              <a:avLst/>
            </a:prstGeom>
          </p:spPr>
        </p:pic>
        <p:pic>
          <p:nvPicPr>
            <p:cNvPr id="131" name="Picture 130" descr="Docker : ฉบับปูพื้น – Jaynarol Blo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71328" y="4337620"/>
              <a:ext cx="822960" cy="73422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1512" y="4150521"/>
              <a:ext cx="1130022" cy="292675"/>
            </a:xfrm>
            <a:prstGeom prst="rect">
              <a:avLst/>
            </a:prstGeom>
          </p:spPr>
        </p:pic>
        <p:pic>
          <p:nvPicPr>
            <p:cNvPr id="133" name="Picture 132" descr="OpenJDK - Wikipedia"/>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39768" y="4240815"/>
              <a:ext cx="822960" cy="181002"/>
            </a:xfrm>
            <a:prstGeom prst="rect">
              <a:avLst/>
            </a:prstGeom>
          </p:spPr>
        </p:pic>
      </p:grpSp>
      <p:grpSp>
        <p:nvGrpSpPr>
          <p:cNvPr id="4" name="Group 3"/>
          <p:cNvGrpSpPr/>
          <p:nvPr/>
        </p:nvGrpSpPr>
        <p:grpSpPr>
          <a:xfrm>
            <a:off x="3482746" y="4155258"/>
            <a:ext cx="2238872" cy="882353"/>
            <a:chOff x="3482746" y="4155258"/>
            <a:chExt cx="2238872" cy="882353"/>
          </a:xfrm>
        </p:grpSpPr>
        <p:pic>
          <p:nvPicPr>
            <p:cNvPr id="136" name="Picture 1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1538" y="4687036"/>
              <a:ext cx="640080" cy="213481"/>
            </a:xfrm>
            <a:prstGeom prst="rect">
              <a:avLst/>
            </a:prstGeom>
          </p:spPr>
        </p:pic>
        <p:pic>
          <p:nvPicPr>
            <p:cNvPr id="137" name="Picture 1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5476" y="4209011"/>
              <a:ext cx="942477" cy="244101"/>
            </a:xfrm>
            <a:prstGeom prst="rect">
              <a:avLst/>
            </a:prstGeom>
          </p:spPr>
        </p:pic>
        <p:pic>
          <p:nvPicPr>
            <p:cNvPr id="139" name="Picture 138" descr="Docker Swarm | Docke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35979" y="4398507"/>
              <a:ext cx="648617" cy="639104"/>
            </a:xfrm>
            <a:prstGeom prst="rect">
              <a:avLst/>
            </a:prstGeom>
          </p:spPr>
        </p:pic>
        <p:pic>
          <p:nvPicPr>
            <p:cNvPr id="138" name="Picture 1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1177" y="4155258"/>
              <a:ext cx="960344" cy="320115"/>
            </a:xfrm>
            <a:prstGeom prst="rect">
              <a:avLst/>
            </a:prstGeom>
          </p:spPr>
        </p:pic>
        <p:pic>
          <p:nvPicPr>
            <p:cNvPr id="135" name="Picture 134"/>
            <p:cNvPicPr>
              <a:picLocks noChangeAspect="1"/>
            </p:cNvPicPr>
            <p:nvPr/>
          </p:nvPicPr>
          <p:blipFill>
            <a:blip r:embed="rId12">
              <a:clrChange>
                <a:clrFrom>
                  <a:srgbClr val="FFFFFF"/>
                </a:clrFrom>
                <a:clrTo>
                  <a:srgbClr val="FFFFFF">
                    <a:alpha val="0"/>
                  </a:srgbClr>
                </a:clrTo>
              </a:clrChange>
            </a:blip>
            <a:stretch>
              <a:fillRect/>
            </a:stretch>
          </p:blipFill>
          <p:spPr>
            <a:xfrm>
              <a:off x="3482746" y="4602639"/>
              <a:ext cx="914400" cy="333503"/>
            </a:xfrm>
            <a:prstGeom prst="rect">
              <a:avLst/>
            </a:prstGeom>
          </p:spPr>
        </p:pic>
      </p:grpSp>
      <p:sp>
        <p:nvSpPr>
          <p:cNvPr id="140" name="Rectangle 139"/>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Rectangle 141"/>
          <p:cNvSpPr/>
          <p:nvPr/>
        </p:nvSpPr>
        <p:spPr>
          <a:xfrm>
            <a:off x="12306466" y="2404225"/>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Rectangle 142"/>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Rectangle 143"/>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Rectangle 144"/>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6" name="Rectangle 145"/>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589092" y="4140791"/>
            <a:ext cx="2119210" cy="855000"/>
            <a:chOff x="589092" y="4140791"/>
            <a:chExt cx="2119210" cy="855000"/>
          </a:xfrm>
        </p:grpSpPr>
        <p:pic>
          <p:nvPicPr>
            <p:cNvPr id="118" name="Picture 117" descr="Dosya:Tux.svg"/>
            <p:cNvPicPr>
              <a:picLocks noChangeAspect="1"/>
            </p:cNvPicPr>
            <p:nvPr/>
          </p:nvPicPr>
          <p:blipFill>
            <a:blip r:embed="rId5"/>
            <a:stretch>
              <a:fillRect/>
            </a:stretch>
          </p:blipFill>
          <p:spPr>
            <a:xfrm>
              <a:off x="589092" y="4324148"/>
              <a:ext cx="482193" cy="568143"/>
            </a:xfrm>
            <a:prstGeom prst="rect">
              <a:avLst/>
            </a:prstGeom>
          </p:spPr>
        </p:pic>
        <p:pic>
          <p:nvPicPr>
            <p:cNvPr id="119" name="Picture 118" descr="Docker : ฉบับปูพื้น – Jaynarol Blo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870" y="4219592"/>
              <a:ext cx="870011" cy="776199"/>
            </a:xfrm>
            <a:prstGeom prst="rect">
              <a:avLst/>
            </a:prstGeom>
          </p:spPr>
        </p:pic>
        <p:pic>
          <p:nvPicPr>
            <p:cNvPr id="120" name="Picture 1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35760" y="4144313"/>
              <a:ext cx="655494" cy="182935"/>
            </a:xfrm>
            <a:prstGeom prst="rect">
              <a:avLst/>
            </a:prstGeom>
          </p:spPr>
        </p:pic>
        <p:pic>
          <p:nvPicPr>
            <p:cNvPr id="121" name="Picture 120"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7115" y="4513235"/>
              <a:ext cx="361187" cy="361187"/>
            </a:xfrm>
            <a:prstGeom prst="rect">
              <a:avLst/>
            </a:prstGeom>
          </p:spPr>
        </p:pic>
        <p:pic>
          <p:nvPicPr>
            <p:cNvPr id="122" name="Picture 1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9471" y="4140791"/>
              <a:ext cx="410675" cy="220468"/>
            </a:xfrm>
            <a:prstGeom prst="rect">
              <a:avLst/>
            </a:prstGeom>
          </p:spPr>
        </p:pic>
        <p:pic>
          <p:nvPicPr>
            <p:cNvPr id="123" name="Picture 1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94830" y="4382061"/>
              <a:ext cx="537968" cy="537968"/>
            </a:xfrm>
            <a:prstGeom prst="rect">
              <a:avLst/>
            </a:prstGeom>
          </p:spPr>
        </p:pic>
      </p:grpSp>
      <p:sp>
        <p:nvSpPr>
          <p:cNvPr id="147" name="Rectangle 146"/>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Tree>
    <p:extLst>
      <p:ext uri="{BB962C8B-B14F-4D97-AF65-F5344CB8AC3E}">
        <p14:creationId xmlns:p14="http://schemas.microsoft.com/office/powerpoint/2010/main" val="39616966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par>
                          <p:cTn id="12" fill="hold">
                            <p:stCondLst>
                              <p:cond delay="1750"/>
                            </p:stCondLst>
                            <p:childTnLst>
                              <p:par>
                                <p:cTn id="13" presetID="10" presetClass="entr" presetSubtype="0" fill="hold" nodeType="afterEffect">
                                  <p:stCondLst>
                                    <p:cond delay="75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par>
                          <p:cTn id="16" fill="hold">
                            <p:stCondLst>
                              <p:cond delay="3000"/>
                            </p:stCondLst>
                            <p:childTnLst>
                              <p:par>
                                <p:cTn id="17" presetID="1" presetClass="entr" presetSubtype="0" fill="hold" nodeType="after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par>
                          <p:cTn id="19" fill="hold">
                            <p:stCondLst>
                              <p:cond delay="3000"/>
                            </p:stCondLst>
                            <p:childTnLst>
                              <p:par>
                                <p:cTn id="20" presetID="10" presetClass="entr" presetSubtype="0" fill="hold" nodeType="afterEffect">
                                  <p:stCondLst>
                                    <p:cond delay="75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par>
                          <p:cTn id="23" fill="hold">
                            <p:stCondLst>
                              <p:cond delay="4250"/>
                            </p:stCondLst>
                            <p:childTnLst>
                              <p:par>
                                <p:cTn id="24" presetID="10" presetClass="entr" presetSubtype="0" fill="hold" grpId="0" nodeType="after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childTnLst>
                          </p:cTn>
                        </p:par>
                        <p:par>
                          <p:cTn id="27" fill="hold">
                            <p:stCondLst>
                              <p:cond delay="4750"/>
                            </p:stCondLst>
                            <p:childTnLst>
                              <p:par>
                                <p:cTn id="28" presetID="10" presetClass="entr" presetSubtype="0" fill="hold" grpId="0" nodeType="after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500"/>
                                        <p:tgtEl>
                                          <p:spTgt spid="115"/>
                                        </p:tgtEl>
                                      </p:cBhvr>
                                    </p:animEffect>
                                  </p:childTnLst>
                                </p:cTn>
                              </p:par>
                            </p:childTnLst>
                          </p:cTn>
                        </p:par>
                        <p:par>
                          <p:cTn id="31" fill="hold">
                            <p:stCondLst>
                              <p:cond delay="5250"/>
                            </p:stCondLst>
                            <p:childTnLst>
                              <p:par>
                                <p:cTn id="32" presetID="42" presetClass="path" presetSubtype="0" accel="30000" decel="70000" fill="hold" grpId="0" nodeType="afterEffect">
                                  <p:stCondLst>
                                    <p:cond delay="0"/>
                                  </p:stCondLst>
                                  <p:childTnLst>
                                    <p:animMotion origin="layout" path="M 3.95833E-6 4.07407E-6 L 0.01914 4.07407E-6 " pathEditMode="relative" rAng="0" ptsTypes="AA">
                                      <p:cBhvr>
                                        <p:cTn id="33" dur="400" fill="hold"/>
                                        <p:tgtEl>
                                          <p:spTgt spid="14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47"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Rectangle 70"/>
          <p:cNvSpPr/>
          <p:nvPr/>
        </p:nvSpPr>
        <p:spPr>
          <a:xfrm>
            <a:off x="6143791" y="4207000"/>
            <a:ext cx="5819609" cy="235806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9" name="Rectangle 68"/>
          <p:cNvSpPr/>
          <p:nvPr/>
        </p:nvSpPr>
        <p:spPr>
          <a:xfrm>
            <a:off x="6137178" y="1294885"/>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2" name="Rectangle 61"/>
          <p:cNvSpPr/>
          <p:nvPr/>
        </p:nvSpPr>
        <p:spPr>
          <a:xfrm>
            <a:off x="122597" y="4201741"/>
            <a:ext cx="5819609" cy="2363321"/>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11" name="Rectangle 10"/>
          <p:cNvSpPr/>
          <p:nvPr/>
        </p:nvSpPr>
        <p:spPr>
          <a:xfrm>
            <a:off x="127974" y="1297976"/>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 name="Title 5"/>
          <p:cNvSpPr>
            <a:spLocks noGrp="1"/>
          </p:cNvSpPr>
          <p:nvPr>
            <p:ph type="title"/>
          </p:nvPr>
        </p:nvSpPr>
        <p:spPr>
          <a:xfrm>
            <a:off x="228599" y="228600"/>
            <a:ext cx="11963401" cy="640080"/>
          </a:xfrm>
        </p:spPr>
        <p:txBody>
          <a:bodyPr/>
          <a:lstStyle/>
          <a:p>
            <a:r>
              <a:rPr lang="en-US" sz="4000" dirty="0"/>
              <a:t>Open Source Investments are Fueling the Momentum</a:t>
            </a:r>
          </a:p>
        </p:txBody>
      </p:sp>
      <p:sp>
        <p:nvSpPr>
          <p:cNvPr id="24" name="Rectangle 23"/>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grpSp>
        <p:nvGrpSpPr>
          <p:cNvPr id="3" name="Group 2"/>
          <p:cNvGrpSpPr/>
          <p:nvPr/>
        </p:nvGrpSpPr>
        <p:grpSpPr>
          <a:xfrm>
            <a:off x="231466" y="1423961"/>
            <a:ext cx="2029199" cy="937779"/>
            <a:chOff x="261882" y="1099831"/>
            <a:chExt cx="2029199" cy="937779"/>
          </a:xfrm>
        </p:grpSpPr>
        <p:pic>
          <p:nvPicPr>
            <p:cNvPr id="14" name="Picture 13"/>
            <p:cNvPicPr>
              <a:picLocks noChangeAspect="1"/>
            </p:cNvPicPr>
            <p:nvPr/>
          </p:nvPicPr>
          <p:blipFill rotWithShape="1">
            <a:blip r:embed="rId3"/>
            <a:srcRect l="1254" t="22721" b="16928"/>
            <a:stretch/>
          </p:blipFill>
          <p:spPr>
            <a:xfrm>
              <a:off x="417088" y="1099831"/>
              <a:ext cx="1777149" cy="607560"/>
            </a:xfrm>
            <a:prstGeom prst="roundRect">
              <a:avLst>
                <a:gd name="adj" fmla="val 8594"/>
              </a:avLst>
            </a:prstGeom>
            <a:solidFill>
              <a:srgbClr val="FFFFFF">
                <a:shade val="85000"/>
              </a:srgbClr>
            </a:solidFill>
            <a:ln>
              <a:noFill/>
            </a:ln>
            <a:effectLst/>
          </p:spPr>
        </p:pic>
        <p:sp>
          <p:nvSpPr>
            <p:cNvPr id="15" name="TextBox 14"/>
            <p:cNvSpPr txBox="1"/>
            <p:nvPr/>
          </p:nvSpPr>
          <p:spPr>
            <a:xfrm>
              <a:off x="261882" y="1699056"/>
              <a:ext cx="2029199"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SQL Server on Linux </a:t>
              </a:r>
            </a:p>
          </p:txBody>
        </p:sp>
      </p:grpSp>
      <p:sp>
        <p:nvSpPr>
          <p:cNvPr id="21" name="TextBox 20"/>
          <p:cNvSpPr txBox="1"/>
          <p:nvPr/>
        </p:nvSpPr>
        <p:spPr>
          <a:xfrm>
            <a:off x="324182" y="5871513"/>
            <a:ext cx="1870102"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Microsoft joins Eclipse Foundation</a:t>
            </a:r>
          </a:p>
        </p:txBody>
      </p:sp>
      <p:grpSp>
        <p:nvGrpSpPr>
          <p:cNvPr id="5" name="Group 4"/>
          <p:cNvGrpSpPr/>
          <p:nvPr/>
        </p:nvGrpSpPr>
        <p:grpSpPr>
          <a:xfrm>
            <a:off x="226297" y="2566026"/>
            <a:ext cx="2034368" cy="1094611"/>
            <a:chOff x="339193" y="3561355"/>
            <a:chExt cx="2034368" cy="1094611"/>
          </a:xfrm>
        </p:grpSpPr>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t="26207" b="33976"/>
            <a:stretch/>
          </p:blipFill>
          <p:spPr>
            <a:xfrm>
              <a:off x="614163" y="3561355"/>
              <a:ext cx="1554480" cy="578296"/>
            </a:xfrm>
            <a:prstGeom prst="rect">
              <a:avLst/>
            </a:prstGeom>
          </p:spPr>
        </p:pic>
        <p:sp>
          <p:nvSpPr>
            <p:cNvPr id="25" name="TextBox 24"/>
            <p:cNvSpPr txBox="1"/>
            <p:nvPr/>
          </p:nvSpPr>
          <p:spPr>
            <a:xfrm>
              <a:off x="339193" y="4071447"/>
              <a:ext cx="2034368"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HD Insight managed service on Linux</a:t>
              </a:r>
            </a:p>
          </p:txBody>
        </p:sp>
      </p:grpSp>
      <p:grpSp>
        <p:nvGrpSpPr>
          <p:cNvPr id="35" name="Group 34"/>
          <p:cNvGrpSpPr/>
          <p:nvPr/>
        </p:nvGrpSpPr>
        <p:grpSpPr>
          <a:xfrm>
            <a:off x="6273045" y="1418388"/>
            <a:ext cx="1802095" cy="1087386"/>
            <a:chOff x="3470312" y="5829694"/>
            <a:chExt cx="1643925" cy="1298852"/>
          </a:xfrm>
        </p:grpSpPr>
        <p:pic>
          <p:nvPicPr>
            <p:cNvPr id="37" name="Picture 36"/>
            <p:cNvPicPr>
              <a:picLocks noChangeAspect="1"/>
            </p:cNvPicPr>
            <p:nvPr/>
          </p:nvPicPr>
          <p:blipFill>
            <a:blip r:embed="rId5"/>
            <a:stretch>
              <a:fillRect/>
            </a:stretch>
          </p:blipFill>
          <p:spPr>
            <a:xfrm>
              <a:off x="3703913" y="6290445"/>
              <a:ext cx="1119221" cy="838101"/>
            </a:xfrm>
            <a:prstGeom prst="rect">
              <a:avLst/>
            </a:prstGeom>
          </p:spPr>
        </p:pic>
        <p:sp>
          <p:nvSpPr>
            <p:cNvPr id="38" name="TextBox 37"/>
            <p:cNvSpPr txBox="1"/>
            <p:nvPr/>
          </p:nvSpPr>
          <p:spPr>
            <a:xfrm>
              <a:off x="3470312" y="5829694"/>
              <a:ext cx="1643925" cy="372764"/>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Azure Marketplace</a:t>
              </a:r>
            </a:p>
          </p:txBody>
        </p:sp>
      </p:grpSp>
      <p:sp>
        <p:nvSpPr>
          <p:cNvPr id="36" name="TextBox 35"/>
          <p:cNvSpPr txBox="1"/>
          <p:nvPr/>
        </p:nvSpPr>
        <p:spPr>
          <a:xfrm>
            <a:off x="8507324" y="1545151"/>
            <a:ext cx="299857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 of all images in Azure Marketplace are based on Linux/OSS</a:t>
            </a:r>
          </a:p>
        </p:txBody>
      </p:sp>
      <p:grpSp>
        <p:nvGrpSpPr>
          <p:cNvPr id="67" name="Group 66"/>
          <p:cNvGrpSpPr/>
          <p:nvPr/>
        </p:nvGrpSpPr>
        <p:grpSpPr>
          <a:xfrm>
            <a:off x="2899085" y="5289029"/>
            <a:ext cx="2955225" cy="1127761"/>
            <a:chOff x="2837879" y="5202753"/>
            <a:chExt cx="2955225" cy="1127761"/>
          </a:xfrm>
        </p:grpSpPr>
        <p:sp>
          <p:nvSpPr>
            <p:cNvPr id="40" name="Rectangle 39"/>
            <p:cNvSpPr/>
            <p:nvPr/>
          </p:nvSpPr>
          <p:spPr>
            <a:xfrm>
              <a:off x="3780128" y="5253809"/>
              <a:ext cx="2012976" cy="1076705"/>
            </a:xfrm>
            <a:prstGeom prst="rect">
              <a:avLst/>
            </a:prstGeom>
            <a:noFill/>
          </p:spPr>
          <p:txBody>
            <a:bodyPr wrap="square" rtlCol="0">
              <a:spAutoFit/>
            </a:bodyPr>
            <a:lstStyle/>
            <a:p>
              <a:pPr marL="0" marR="0" lvl="2"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 with the Linux Foundation for Linux on Azure certification</a:t>
              </a:r>
            </a:p>
          </p:txBody>
        </p:sp>
        <p:pic>
          <p:nvPicPr>
            <p:cNvPr id="42" name="Picture 41"/>
            <p:cNvPicPr>
              <a:picLocks noChangeAspect="1"/>
            </p:cNvPicPr>
            <p:nvPr/>
          </p:nvPicPr>
          <p:blipFill rotWithShape="1">
            <a:blip r:embed="rId6"/>
            <a:srcRect l="5301" t="1809" r="4702" b="59984"/>
            <a:stretch/>
          </p:blipFill>
          <p:spPr>
            <a:xfrm>
              <a:off x="2837879" y="5202753"/>
              <a:ext cx="914400" cy="338696"/>
            </a:xfrm>
            <a:prstGeom prst="rect">
              <a:avLst/>
            </a:prstGeom>
          </p:spPr>
        </p:pic>
      </p:grpSp>
      <p:grpSp>
        <p:nvGrpSpPr>
          <p:cNvPr id="44" name="Group 43"/>
          <p:cNvGrpSpPr/>
          <p:nvPr/>
        </p:nvGrpSpPr>
        <p:grpSpPr>
          <a:xfrm>
            <a:off x="6511540" y="5541463"/>
            <a:ext cx="5704606" cy="830612"/>
            <a:chOff x="6555694" y="6041422"/>
            <a:chExt cx="5704606" cy="830612"/>
          </a:xfrm>
        </p:grpSpPr>
        <p:sp>
          <p:nvSpPr>
            <p:cNvPr id="46" name="Rectangle 45"/>
            <p:cNvSpPr/>
            <p:nvPr/>
          </p:nvSpPr>
          <p:spPr>
            <a:xfrm>
              <a:off x="6555694" y="6110830"/>
              <a:ext cx="2037737" cy="461665"/>
            </a:xfrm>
            <a:prstGeom prst="rect">
              <a:avLst/>
            </a:prstGeom>
          </p:spPr>
          <p:txBody>
            <a:bodyPr wrap="non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600 Million+</a:t>
              </a:r>
            </a:p>
          </p:txBody>
        </p:sp>
        <p:sp>
          <p:nvSpPr>
            <p:cNvPr id="47" name="TextBox 46"/>
            <p:cNvSpPr txBox="1"/>
            <p:nvPr/>
          </p:nvSpPr>
          <p:spPr>
            <a:xfrm>
              <a:off x="9245570" y="6041422"/>
              <a:ext cx="301473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Lines of open source code submitted to GitHub by Microsoft engineers</a:t>
              </a:r>
            </a:p>
          </p:txBody>
        </p:sp>
      </p:grpSp>
      <p:sp>
        <p:nvSpPr>
          <p:cNvPr id="45" name="Rectangle 44"/>
          <p:cNvSpPr/>
          <p:nvPr/>
        </p:nvSpPr>
        <p:spPr>
          <a:xfrm>
            <a:off x="6341182" y="5980245"/>
            <a:ext cx="2631711" cy="338554"/>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hlinkClick r:id="rId7"/>
              </a:rPr>
              <a:t>Microsoft Open Source Hub</a:t>
            </a:r>
            <a:endPar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49" name="TextBox 48"/>
          <p:cNvSpPr txBox="1"/>
          <p:nvPr/>
        </p:nvSpPr>
        <p:spPr>
          <a:xfrm>
            <a:off x="9674352" y="4365699"/>
            <a:ext cx="2097338" cy="830997"/>
          </a:xfrm>
          <a:prstGeom prst="rect">
            <a:avLst/>
          </a:prstGeom>
          <a:noFill/>
        </p:spPr>
        <p:txBody>
          <a:bodyPr wrap="square" rtlCol="0">
            <a:spAutoFit/>
          </a:bodyPr>
          <a:lstStyle>
            <a:defPPr>
              <a:defRPr lang="en-US"/>
            </a:defPPr>
            <a:lvl1pPr>
              <a:defRPr sz="1599"/>
            </a:lvl1p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Wim Coekaerts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Oracle’s Mr. Linux joins Microsoft </a:t>
            </a:r>
          </a:p>
        </p:txBody>
      </p:sp>
      <p:pic>
        <p:nvPicPr>
          <p:cNvPr id="51" name="Picture 128" descr="buddy4"/>
          <p:cNvPicPr>
            <a:picLocks noChangeAspect="1" noChangeArrowheads="1"/>
          </p:cNvPicPr>
          <p:nvPr/>
        </p:nvPicPr>
        <p:blipFill>
          <a:blip r:embed="rId8" cstate="print">
            <a:lum bright="6000" contrast="6000"/>
            <a:extLst>
              <a:ext uri="{28A0092B-C50C-407E-A947-70E740481C1C}">
                <a14:useLocalDpi xmlns:a14="http://schemas.microsoft.com/office/drawing/2010/main" val="0"/>
              </a:ext>
            </a:extLst>
          </a:blip>
          <a:srcRect/>
          <a:stretch>
            <a:fillRect/>
          </a:stretch>
        </p:blipFill>
        <p:spPr bwMode="auto">
          <a:xfrm>
            <a:off x="6305214" y="4494916"/>
            <a:ext cx="287027" cy="3660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35" descr="buddy3"/>
          <p:cNvPicPr>
            <a:picLocks noChangeAspect="1" noChangeArrowheads="1"/>
          </p:cNvPicPr>
          <p:nvPr/>
        </p:nvPicPr>
        <p:blipFill>
          <a:blip r:embed="rId9" cstate="print">
            <a:lum bright="6000" contrast="6000"/>
            <a:extLst>
              <a:ext uri="{28A0092B-C50C-407E-A947-70E740481C1C}">
                <a14:useLocalDpi xmlns:a14="http://schemas.microsoft.com/office/drawing/2010/main" val="0"/>
              </a:ext>
            </a:extLst>
          </a:blip>
          <a:srcRect/>
          <a:stretch>
            <a:fillRect/>
          </a:stretch>
        </p:blipFill>
        <p:spPr bwMode="auto">
          <a:xfrm flipH="1">
            <a:off x="9201416" y="4481205"/>
            <a:ext cx="285364" cy="36356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341182" y="2785614"/>
            <a:ext cx="1593706" cy="469039"/>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a:t>
            </a:r>
            <a:r>
              <a:rPr kumimoji="0" lang="en-US" sz="2448" b="1" i="0" u="none" strike="noStrike" kern="0" cap="none" spc="0" normalizeH="0" baseline="0" noProof="0" dirty="0">
                <a:ln w="9525">
                  <a:solidFill>
                    <a:schemeClr val="bg1"/>
                  </a:solidFill>
                  <a:prstDash val="solid"/>
                </a:ln>
                <a:solidFill>
                  <a:schemeClr val="tx1">
                    <a:lumMod val="90000"/>
                    <a:lumOff val="10000"/>
                  </a:schemeClr>
                </a:solidFill>
                <a:effectLst>
                  <a:outerShdw blurRad="12700" dist="38100" dir="2700000" algn="tl" rotWithShape="0">
                    <a:schemeClr val="bg1">
                      <a:lumMod val="50000"/>
                    </a:schemeClr>
                  </a:outerShdw>
                </a:effectLst>
                <a:uLnTx/>
                <a:uFillTx/>
                <a:latin typeface="Segoe UI" panose="020B0502040204020203" pitchFamily="34" charset="0"/>
                <a:cs typeface="Segoe UI" panose="020B0502040204020203" pitchFamily="34" charset="0"/>
              </a:rPr>
              <a:t> </a:t>
            </a: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out of 3</a:t>
            </a:r>
          </a:p>
        </p:txBody>
      </p:sp>
      <p:sp>
        <p:nvSpPr>
          <p:cNvPr id="55" name="TextBox 54"/>
          <p:cNvSpPr txBox="1"/>
          <p:nvPr/>
        </p:nvSpPr>
        <p:spPr>
          <a:xfrm>
            <a:off x="8524399" y="2532538"/>
            <a:ext cx="2981495" cy="83099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 out of 3 VMs on Azure run Linux, and more than half of all new VMs run Linux </a:t>
            </a:r>
          </a:p>
        </p:txBody>
      </p:sp>
      <p:grpSp>
        <p:nvGrpSpPr>
          <p:cNvPr id="4" name="Group 3"/>
          <p:cNvGrpSpPr/>
          <p:nvPr/>
        </p:nvGrpSpPr>
        <p:grpSpPr>
          <a:xfrm>
            <a:off x="3278462" y="1480226"/>
            <a:ext cx="1554480" cy="835203"/>
            <a:chOff x="3004078" y="1101152"/>
            <a:chExt cx="1554480" cy="835203"/>
          </a:xfrm>
        </p:grpSpPr>
        <p:pic>
          <p:nvPicPr>
            <p:cNvPr id="57" name="Picture 56"/>
            <p:cNvPicPr>
              <a:picLocks noChangeAspect="1"/>
            </p:cNvPicPr>
            <p:nvPr/>
          </p:nvPicPr>
          <p:blipFill>
            <a:blip r:embed="rId10"/>
            <a:stretch>
              <a:fillRect/>
            </a:stretch>
          </p:blipFill>
          <p:spPr>
            <a:xfrm>
              <a:off x="3004078" y="1101152"/>
              <a:ext cx="1554480" cy="415892"/>
            </a:xfrm>
            <a:prstGeom prst="rect">
              <a:avLst/>
            </a:prstGeom>
          </p:spPr>
        </p:pic>
        <p:sp>
          <p:nvSpPr>
            <p:cNvPr id="58" name="TextBox 57"/>
            <p:cNvSpPr txBox="1"/>
            <p:nvPr/>
          </p:nvSpPr>
          <p:spPr>
            <a:xfrm>
              <a:off x="3234589" y="1587338"/>
              <a:ext cx="1190301" cy="34901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Acquisition</a:t>
              </a:r>
            </a:p>
          </p:txBody>
        </p:sp>
      </p:grpSp>
      <p:grpSp>
        <p:nvGrpSpPr>
          <p:cNvPr id="66" name="Group 65"/>
          <p:cNvGrpSpPr/>
          <p:nvPr/>
        </p:nvGrpSpPr>
        <p:grpSpPr>
          <a:xfrm>
            <a:off x="3325920" y="4302745"/>
            <a:ext cx="2470201" cy="699811"/>
            <a:chOff x="3440822" y="4195198"/>
            <a:chExt cx="2470201" cy="699811"/>
          </a:xfrm>
        </p:grpSpPr>
        <p:pic>
          <p:nvPicPr>
            <p:cNvPr id="60" name="Picture 59"/>
            <p:cNvPicPr>
              <a:picLocks noChangeAspect="1"/>
            </p:cNvPicPr>
            <p:nvPr/>
          </p:nvPicPr>
          <p:blipFill>
            <a:blip r:embed="rId11"/>
            <a:stretch>
              <a:fillRect/>
            </a:stretch>
          </p:blipFill>
          <p:spPr>
            <a:xfrm>
              <a:off x="3752600" y="4195198"/>
              <a:ext cx="1371600" cy="441118"/>
            </a:xfrm>
            <a:prstGeom prst="rect">
              <a:avLst/>
            </a:prstGeom>
          </p:spPr>
        </p:pic>
        <p:sp>
          <p:nvSpPr>
            <p:cNvPr id="61" name="TextBox 60"/>
            <p:cNvSpPr txBox="1"/>
            <p:nvPr/>
          </p:nvSpPr>
          <p:spPr>
            <a:xfrm>
              <a:off x="3440822" y="4556583"/>
              <a:ext cx="2470201" cy="338426"/>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Jenkins project on Azure</a:t>
              </a:r>
            </a:p>
          </p:txBody>
        </p:sp>
      </p:grpSp>
      <p:sp>
        <p:nvSpPr>
          <p:cNvPr id="12" name="TextBox 11"/>
          <p:cNvSpPr txBox="1"/>
          <p:nvPr/>
        </p:nvSpPr>
        <p:spPr>
          <a:xfrm>
            <a:off x="136123" y="884835"/>
            <a:ext cx="583675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Products</a:t>
            </a:r>
          </a:p>
        </p:txBody>
      </p:sp>
      <p:sp>
        <p:nvSpPr>
          <p:cNvPr id="68" name="TextBox 67"/>
          <p:cNvSpPr txBox="1"/>
          <p:nvPr/>
        </p:nvSpPr>
        <p:spPr>
          <a:xfrm>
            <a:off x="127975" y="3814634"/>
            <a:ext cx="5814232"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Partnerships</a:t>
            </a:r>
          </a:p>
        </p:txBody>
      </p:sp>
      <p:sp>
        <p:nvSpPr>
          <p:cNvPr id="70" name="TextBox 69"/>
          <p:cNvSpPr txBox="1"/>
          <p:nvPr/>
        </p:nvSpPr>
        <p:spPr>
          <a:xfrm>
            <a:off x="6142555" y="878945"/>
            <a:ext cx="5791711"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Offerings</a:t>
            </a:r>
          </a:p>
        </p:txBody>
      </p:sp>
      <p:sp>
        <p:nvSpPr>
          <p:cNvPr id="72" name="Rectangle 71"/>
          <p:cNvSpPr/>
          <p:nvPr/>
        </p:nvSpPr>
        <p:spPr>
          <a:xfrm>
            <a:off x="6693034" y="4370225"/>
            <a:ext cx="1831365" cy="830997"/>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Ross </a:t>
            </a:r>
            <a:r>
              <a:rPr kumimoji="0" lang="en-US" sz="1600" b="1" i="0" u="none" strike="noStrike" kern="0" cap="none" spc="0" normalizeH="0" baseline="0" noProof="0" dirty="0" err="1">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Gardler</a:t>
            </a: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President Apache SW Foundation</a:t>
            </a:r>
          </a:p>
        </p:txBody>
      </p:sp>
      <p:sp>
        <p:nvSpPr>
          <p:cNvPr id="73" name="TextBox 72"/>
          <p:cNvSpPr txBox="1"/>
          <p:nvPr/>
        </p:nvSpPr>
        <p:spPr>
          <a:xfrm>
            <a:off x="6143791" y="3808757"/>
            <a:ext cx="5819609"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Employees</a:t>
            </a:r>
          </a:p>
        </p:txBody>
      </p:sp>
      <p:grpSp>
        <p:nvGrpSpPr>
          <p:cNvPr id="83" name="Group 82"/>
          <p:cNvGrpSpPr/>
          <p:nvPr/>
        </p:nvGrpSpPr>
        <p:grpSpPr>
          <a:xfrm>
            <a:off x="240214" y="4323417"/>
            <a:ext cx="2142355" cy="682026"/>
            <a:chOff x="251559" y="4123714"/>
            <a:chExt cx="2726913" cy="794516"/>
          </a:xfrm>
        </p:grpSpPr>
        <p:sp>
          <p:nvSpPr>
            <p:cNvPr id="18" name="TextBox 17"/>
            <p:cNvSpPr txBox="1"/>
            <p:nvPr/>
          </p:nvSpPr>
          <p:spPr>
            <a:xfrm>
              <a:off x="1026605" y="4523986"/>
              <a:ext cx="1712207" cy="394244"/>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a:t>
              </a:r>
            </a:p>
          </p:txBody>
        </p:sp>
        <p:pic>
          <p:nvPicPr>
            <p:cNvPr id="74" name="Picture 73"/>
            <p:cNvPicPr>
              <a:picLocks noChangeAspect="1"/>
            </p:cNvPicPr>
            <p:nvPr/>
          </p:nvPicPr>
          <p:blipFill>
            <a:blip r:embed="rId12"/>
            <a:stretch>
              <a:fillRect/>
            </a:stretch>
          </p:blipFill>
          <p:spPr>
            <a:xfrm>
              <a:off x="1698244" y="4194602"/>
              <a:ext cx="1280228" cy="274506"/>
            </a:xfrm>
            <a:prstGeom prst="rect">
              <a:avLst/>
            </a:prstGeom>
          </p:spPr>
        </p:pic>
        <p:pic>
          <p:nvPicPr>
            <p:cNvPr id="75" name="Picture 3"/>
            <p:cNvPicPr>
              <a:picLocks noChangeAspect="1"/>
            </p:cNvPicPr>
            <p:nvPr/>
          </p:nvPicPr>
          <p:blipFill>
            <a:blip r:embed="rId13"/>
            <a:stretch/>
          </p:blipFill>
          <p:spPr>
            <a:xfrm>
              <a:off x="251559" y="4127888"/>
              <a:ext cx="1233596" cy="397786"/>
            </a:xfrm>
            <a:prstGeom prst="rect">
              <a:avLst/>
            </a:prstGeom>
            <a:ln>
              <a:noFill/>
            </a:ln>
          </p:spPr>
        </p:pic>
        <p:cxnSp>
          <p:nvCxnSpPr>
            <p:cNvPr id="82" name="Straight Connector 81"/>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0" name="Picture 8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0974" y="5521664"/>
            <a:ext cx="1371600" cy="320040"/>
          </a:xfrm>
          <a:prstGeom prst="rect">
            <a:avLst/>
          </a:prstGeom>
        </p:spPr>
      </p:pic>
      <p:pic>
        <p:nvPicPr>
          <p:cNvPr id="2" name="Picture 1"/>
          <p:cNvPicPr>
            <a:picLocks noChangeAspect="1"/>
          </p:cNvPicPr>
          <p:nvPr/>
        </p:nvPicPr>
        <p:blipFill>
          <a:blip r:embed="rId15"/>
          <a:stretch>
            <a:fillRect/>
          </a:stretch>
        </p:blipFill>
        <p:spPr>
          <a:xfrm>
            <a:off x="2906912" y="5682272"/>
            <a:ext cx="914400" cy="734518"/>
          </a:xfrm>
          <a:prstGeom prst="rect">
            <a:avLst/>
          </a:prstGeom>
        </p:spPr>
      </p:pic>
      <p:grpSp>
        <p:nvGrpSpPr>
          <p:cNvPr id="9" name="Group 8"/>
          <p:cNvGrpSpPr/>
          <p:nvPr/>
        </p:nvGrpSpPr>
        <p:grpSpPr>
          <a:xfrm>
            <a:off x="2812031" y="2609718"/>
            <a:ext cx="2883371" cy="915740"/>
            <a:chOff x="2812031" y="2609718"/>
            <a:chExt cx="2883371" cy="915740"/>
          </a:xfrm>
        </p:grpSpPr>
        <p:sp>
          <p:nvSpPr>
            <p:cNvPr id="27" name="TextBox 26"/>
            <p:cNvSpPr txBox="1"/>
            <p:nvPr/>
          </p:nvSpPr>
          <p:spPr>
            <a:xfrm>
              <a:off x="2852967" y="3279365"/>
              <a:ext cx="2808461" cy="246093"/>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Run Linux on Windows natively</a:t>
              </a:r>
            </a:p>
          </p:txBody>
        </p:sp>
        <p:grpSp>
          <p:nvGrpSpPr>
            <p:cNvPr id="8" name="Group 7"/>
            <p:cNvGrpSpPr/>
            <p:nvPr/>
          </p:nvGrpSpPr>
          <p:grpSpPr>
            <a:xfrm>
              <a:off x="2812031" y="2609718"/>
              <a:ext cx="2883371" cy="640354"/>
              <a:chOff x="2812031" y="2609718"/>
              <a:chExt cx="2883371" cy="640354"/>
            </a:xfrm>
          </p:grpSpPr>
          <p:grpSp>
            <p:nvGrpSpPr>
              <p:cNvPr id="7" name="Group 6"/>
              <p:cNvGrpSpPr/>
              <p:nvPr/>
            </p:nvGrpSpPr>
            <p:grpSpPr>
              <a:xfrm>
                <a:off x="3392878" y="2805287"/>
                <a:ext cx="1633030" cy="444785"/>
                <a:chOff x="3154503" y="2924271"/>
                <a:chExt cx="1633030" cy="420411"/>
              </a:xfrm>
            </p:grpSpPr>
            <p:sp>
              <p:nvSpPr>
                <p:cNvPr id="59" name="Rectangle 58"/>
                <p:cNvSpPr/>
                <p:nvPr/>
              </p:nvSpPr>
              <p:spPr bwMode="auto">
                <a:xfrm>
                  <a:off x="3154503" y="2924271"/>
                  <a:ext cx="1633030" cy="420411"/>
                </a:xfrm>
                <a:prstGeom prst="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TextBox 62"/>
                <p:cNvSpPr txBox="1"/>
                <p:nvPr/>
              </p:nvSpPr>
              <p:spPr>
                <a:xfrm>
                  <a:off x="3202163" y="3007512"/>
                  <a:ext cx="1585370" cy="11781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C:\Users\markhill&gt; bash</a:t>
                  </a:r>
                </a:p>
              </p:txBody>
            </p:sp>
            <p:sp>
              <p:nvSpPr>
                <p:cNvPr id="64" name="TextBox 63"/>
                <p:cNvSpPr txBox="1"/>
                <p:nvPr/>
              </p:nvSpPr>
              <p:spPr>
                <a:xfrm>
                  <a:off x="3202027" y="3167296"/>
                  <a:ext cx="1426428" cy="11781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err="1">
                      <a:ln>
                        <a:noFill/>
                      </a:ln>
                      <a:solidFill>
                        <a:srgbClr val="009900"/>
                      </a:solidFill>
                      <a:effectLst/>
                      <a:uLnTx/>
                      <a:uFillTx/>
                      <a:latin typeface="Lucida Console" panose="020B0609040504020204" pitchFamily="49" charset="0"/>
                    </a:rPr>
                    <a:t>root@localhost</a:t>
                  </a: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 #</a:t>
                  </a:r>
                </a:p>
              </p:txBody>
            </p:sp>
          </p:grpSp>
          <p:sp>
            <p:nvSpPr>
              <p:cNvPr id="78" name="TextBox 77"/>
              <p:cNvSpPr txBox="1"/>
              <p:nvPr/>
            </p:nvSpPr>
            <p:spPr>
              <a:xfrm>
                <a:off x="2812031" y="2609718"/>
                <a:ext cx="2883371" cy="19389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400" b="1" i="0" u="none" strike="noStrike" kern="0" cap="none" spc="-130" normalizeH="0" baseline="0" noProof="0" dirty="0">
                    <a:ln>
                      <a:noFill/>
                    </a:ln>
                    <a:gradFill>
                      <a:gsLst>
                        <a:gs pos="2917">
                          <a:srgbClr val="505050"/>
                        </a:gs>
                        <a:gs pos="30000">
                          <a:srgbClr val="505050"/>
                        </a:gs>
                      </a:gsLst>
                      <a:lin ang="5400000" scaled="0"/>
                    </a:gradFill>
                    <a:effectLst/>
                    <a:uLnTx/>
                    <a:uFillTx/>
                    <a:latin typeface="OCR A Extended" panose="02010509020102010303" pitchFamily="50" charset="0"/>
                    <a:ea typeface="Microsoft Yi Baiti" panose="03000500000000000000" pitchFamily="66" charset="0"/>
                    <a:cs typeface="Courier New" panose="02070309020205020404" pitchFamily="49" charset="0"/>
                  </a:rPr>
                  <a:t>Windows Subsystem for Linux</a:t>
                </a:r>
              </a:p>
            </p:txBody>
          </p:sp>
        </p:grpSp>
      </p:grpSp>
    </p:spTree>
    <p:extLst>
      <p:ext uri="{BB962C8B-B14F-4D97-AF65-F5344CB8AC3E}">
        <p14:creationId xmlns:p14="http://schemas.microsoft.com/office/powerpoint/2010/main" val="19102760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Group 15"/>
          <p:cNvGrpSpPr/>
          <p:nvPr/>
        </p:nvGrpSpPr>
        <p:grpSpPr>
          <a:xfrm>
            <a:off x="2907762" y="1362183"/>
            <a:ext cx="5980422" cy="877319"/>
            <a:chOff x="1098626" y="1085315"/>
            <a:chExt cx="5980422" cy="877319"/>
          </a:xfrm>
        </p:grpSpPr>
        <p:sp>
          <p:nvSpPr>
            <p:cNvPr id="173" name="Cloud Callout 172"/>
            <p:cNvSpPr/>
            <p:nvPr/>
          </p:nvSpPr>
          <p:spPr>
            <a:xfrm flipH="1" flipV="1">
              <a:off x="4811527" y="1120837"/>
              <a:ext cx="2267521" cy="789754"/>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TextBox 173"/>
            <p:cNvSpPr txBox="1"/>
            <p:nvPr/>
          </p:nvSpPr>
          <p:spPr>
            <a:xfrm flipH="1">
              <a:off x="5275491" y="1086660"/>
              <a:ext cx="1457109"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Public Cloud</a:t>
              </a:r>
            </a:p>
          </p:txBody>
        </p:sp>
        <p:sp>
          <p:nvSpPr>
            <p:cNvPr id="123" name="Cloud Callout 122"/>
            <p:cNvSpPr/>
            <p:nvPr/>
          </p:nvSpPr>
          <p:spPr>
            <a:xfrm flipV="1">
              <a:off x="1098626" y="1113474"/>
              <a:ext cx="2046233" cy="763803"/>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TextBox 150"/>
            <p:cNvSpPr txBox="1"/>
            <p:nvPr/>
          </p:nvSpPr>
          <p:spPr>
            <a:xfrm>
              <a:off x="1242218" y="1086660"/>
              <a:ext cx="1524435"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Private Cloud</a:t>
              </a:r>
            </a:p>
          </p:txBody>
        </p:sp>
        <p:sp>
          <p:nvSpPr>
            <p:cNvPr id="153" name="Cloud Callout 152"/>
            <p:cNvSpPr/>
            <p:nvPr/>
          </p:nvSpPr>
          <p:spPr>
            <a:xfrm flipV="1">
              <a:off x="2827361" y="1085315"/>
              <a:ext cx="2522953" cy="877319"/>
            </a:xfrm>
            <a:prstGeom prst="cloudCallout">
              <a:avLst>
                <a:gd name="adj1" fmla="val -18686"/>
                <a:gd name="adj2" fmla="val 20436"/>
              </a:avLst>
            </a:prstGeom>
            <a:gradFill flip="none" rotWithShape="1">
              <a:gsLst>
                <a:gs pos="0">
                  <a:schemeClr val="accent1">
                    <a:lumMod val="5000"/>
                    <a:lumOff val="95000"/>
                    <a:alpha val="2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TextBox 153"/>
            <p:cNvSpPr txBox="1"/>
            <p:nvPr/>
          </p:nvSpPr>
          <p:spPr>
            <a:xfrm>
              <a:off x="3249608" y="1086660"/>
              <a:ext cx="1516421"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Hybrid Cloud</a:t>
              </a:r>
            </a:p>
          </p:txBody>
        </p:sp>
      </p:grpSp>
      <p:sp>
        <p:nvSpPr>
          <p:cNvPr id="28" name="Rectangle 27"/>
          <p:cNvSpPr/>
          <p:nvPr/>
        </p:nvSpPr>
        <p:spPr>
          <a:xfrm>
            <a:off x="2790211" y="1821598"/>
            <a:ext cx="6097973" cy="658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06" name="Picture 10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2485236"/>
            <a:ext cx="7781522" cy="792713"/>
          </a:xfrm>
          <a:prstGeom prst="rect">
            <a:avLst/>
          </a:prstGeom>
        </p:spPr>
      </p:pic>
      <p:pic>
        <p:nvPicPr>
          <p:cNvPr id="95" name="Picture 94"/>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5396176"/>
            <a:ext cx="7781522" cy="792713"/>
          </a:xfrm>
          <a:prstGeom prst="rect">
            <a:avLst/>
          </a:prstGeom>
        </p:spPr>
      </p:pic>
      <p:pic>
        <p:nvPicPr>
          <p:cNvPr id="96" name="Picture 9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4668441"/>
            <a:ext cx="7781522" cy="792713"/>
          </a:xfrm>
          <a:prstGeom prst="rect">
            <a:avLst/>
          </a:prstGeom>
        </p:spPr>
      </p:pic>
      <p:sp>
        <p:nvSpPr>
          <p:cNvPr id="97" name="TextBox 96"/>
          <p:cNvSpPr txBox="1"/>
          <p:nvPr/>
        </p:nvSpPr>
        <p:spPr>
          <a:xfrm>
            <a:off x="2086413" y="4917688"/>
            <a:ext cx="905267"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Data</a:t>
            </a:r>
          </a:p>
        </p:txBody>
      </p:sp>
      <p:pic>
        <p:nvPicPr>
          <p:cNvPr id="98" name="Picture 9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212971"/>
            <a:ext cx="7781522" cy="792713"/>
          </a:xfrm>
          <a:prstGeom prst="rect">
            <a:avLst/>
          </a:prstGeom>
        </p:spPr>
      </p:pic>
      <p:sp>
        <p:nvSpPr>
          <p:cNvPr id="99" name="TextBox 98"/>
          <p:cNvSpPr txBox="1"/>
          <p:nvPr/>
        </p:nvSpPr>
        <p:spPr>
          <a:xfrm>
            <a:off x="2086413" y="3467446"/>
            <a:ext cx="104355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Applications</a:t>
            </a:r>
          </a:p>
        </p:txBody>
      </p:sp>
      <p:pic>
        <p:nvPicPr>
          <p:cNvPr id="100" name="Picture 99"/>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1757501"/>
            <a:ext cx="7781522" cy="792713"/>
          </a:xfrm>
          <a:prstGeom prst="rect">
            <a:avLst/>
          </a:prstGeom>
        </p:spPr>
      </p:pic>
      <p:sp>
        <p:nvSpPr>
          <p:cNvPr id="101" name="TextBox 100"/>
          <p:cNvSpPr txBox="1"/>
          <p:nvPr/>
        </p:nvSpPr>
        <p:spPr>
          <a:xfrm>
            <a:off x="2086413" y="2011715"/>
            <a:ext cx="1103011" cy="276999"/>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Management</a:t>
            </a:r>
          </a:p>
        </p:txBody>
      </p:sp>
      <p:pic>
        <p:nvPicPr>
          <p:cNvPr id="102" name="Picture 10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940706"/>
            <a:ext cx="7781522" cy="792713"/>
          </a:xfrm>
          <a:prstGeom prst="rect">
            <a:avLst/>
          </a:prstGeom>
        </p:spPr>
      </p:pic>
      <p:sp>
        <p:nvSpPr>
          <p:cNvPr id="103" name="TextBox 102"/>
          <p:cNvSpPr txBox="1"/>
          <p:nvPr/>
        </p:nvSpPr>
        <p:spPr>
          <a:xfrm>
            <a:off x="2086413" y="4114358"/>
            <a:ext cx="1043552"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Frameworks &amp; Tools</a:t>
            </a:r>
          </a:p>
        </p:txBody>
      </p:sp>
      <p:sp>
        <p:nvSpPr>
          <p:cNvPr id="104" name="TextBox 103"/>
          <p:cNvSpPr txBox="1"/>
          <p:nvPr/>
        </p:nvSpPr>
        <p:spPr>
          <a:xfrm>
            <a:off x="2086413" y="5636055"/>
            <a:ext cx="110301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Infrastructure</a:t>
            </a:r>
          </a:p>
        </p:txBody>
      </p:sp>
      <p:sp>
        <p:nvSpPr>
          <p:cNvPr id="142" name="TextBox 141"/>
          <p:cNvSpPr txBox="1"/>
          <p:nvPr/>
        </p:nvSpPr>
        <p:spPr>
          <a:xfrm>
            <a:off x="3243301" y="4971885"/>
            <a:ext cx="647613"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SQL Server</a:t>
            </a:r>
          </a:p>
        </p:txBody>
      </p:sp>
      <p:sp>
        <p:nvSpPr>
          <p:cNvPr id="143" name="TextBox 142"/>
          <p:cNvSpPr txBox="1"/>
          <p:nvPr/>
        </p:nvSpPr>
        <p:spPr>
          <a:xfrm>
            <a:off x="3154235" y="4158852"/>
            <a:ext cx="825744"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.NET</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Visual Studio</a:t>
            </a:r>
          </a:p>
        </p:txBody>
      </p:sp>
      <p:sp>
        <p:nvSpPr>
          <p:cNvPr id="144" name="TextBox 143"/>
          <p:cNvSpPr txBox="1"/>
          <p:nvPr/>
        </p:nvSpPr>
        <p:spPr>
          <a:xfrm>
            <a:off x="3249713" y="3541324"/>
            <a:ext cx="634789"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SharePoint</a:t>
            </a:r>
          </a:p>
        </p:txBody>
      </p:sp>
      <p:sp>
        <p:nvSpPr>
          <p:cNvPr id="145" name="TextBox 144"/>
          <p:cNvSpPr txBox="1"/>
          <p:nvPr/>
        </p:nvSpPr>
        <p:spPr>
          <a:xfrm>
            <a:off x="3299296" y="3352363"/>
            <a:ext cx="565861"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Dynamics</a:t>
            </a:r>
          </a:p>
        </p:txBody>
      </p:sp>
      <p:sp>
        <p:nvSpPr>
          <p:cNvPr id="146" name="TextBox 145"/>
          <p:cNvSpPr txBox="1"/>
          <p:nvPr/>
        </p:nvSpPr>
        <p:spPr>
          <a:xfrm>
            <a:off x="3078327" y="1973137"/>
            <a:ext cx="977560"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System Center</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OMS</a:t>
            </a:r>
          </a:p>
        </p:txBody>
      </p:sp>
      <p:sp>
        <p:nvSpPr>
          <p:cNvPr id="147" name="TextBox 146"/>
          <p:cNvSpPr txBox="1"/>
          <p:nvPr/>
        </p:nvSpPr>
        <p:spPr>
          <a:xfrm>
            <a:off x="3300899" y="3722522"/>
            <a:ext cx="562654"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Exchange</a:t>
            </a:r>
          </a:p>
        </p:txBody>
      </p:sp>
      <p:sp>
        <p:nvSpPr>
          <p:cNvPr id="88" name="TextBox 87"/>
          <p:cNvSpPr txBox="1"/>
          <p:nvPr/>
        </p:nvSpPr>
        <p:spPr>
          <a:xfrm>
            <a:off x="3278567" y="5628847"/>
            <a:ext cx="577081" cy="338554"/>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Windows </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Server</a:t>
            </a:r>
          </a:p>
        </p:txBody>
      </p:sp>
      <p:sp>
        <p:nvSpPr>
          <p:cNvPr id="165" name="Rectangle 164"/>
          <p:cNvSpPr/>
          <p:nvPr/>
        </p:nvSpPr>
        <p:spPr>
          <a:xfrm rot="5400000">
            <a:off x="-331795"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
        <p:nvSpPr>
          <p:cNvPr id="167" name="Title 2"/>
          <p:cNvSpPr>
            <a:spLocks noGrp="1"/>
          </p:cNvSpPr>
          <p:nvPr>
            <p:ph type="title"/>
          </p:nvPr>
        </p:nvSpPr>
        <p:spPr/>
        <p:txBody>
          <a:bodyPr/>
          <a:lstStyle/>
          <a:p>
            <a:r>
              <a:rPr lang="en-US" sz="3600" dirty="0"/>
              <a:t>Azure: Delivering Open Source Innovation in the Cloud</a:t>
            </a:r>
            <a:endParaRPr lang="en-US" sz="2400" dirty="0"/>
          </a:p>
        </p:txBody>
      </p:sp>
      <p:sp>
        <p:nvSpPr>
          <p:cNvPr id="160" name="Left-Right Arrow 20"/>
          <p:cNvSpPr/>
          <p:nvPr/>
        </p:nvSpPr>
        <p:spPr bwMode="auto">
          <a:xfrm>
            <a:off x="2668172" y="868681"/>
            <a:ext cx="6318447" cy="584483"/>
          </a:xfrm>
          <a:prstGeom prst="leftRightArrow">
            <a:avLst>
              <a:gd name="adj1" fmla="val 63037"/>
              <a:gd name="adj2"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rPr>
              <a:t>Addressing Your Enterprise Cloud Needs in a Trustworthy Way</a:t>
            </a:r>
            <a:endParaRPr kumimoji="0" lang="en-US" sz="1600" b="0"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endParaRPr>
          </a:p>
        </p:txBody>
      </p:sp>
      <p:sp>
        <p:nvSpPr>
          <p:cNvPr id="118" name="TextBox 117"/>
          <p:cNvSpPr txBox="1"/>
          <p:nvPr/>
        </p:nvSpPr>
        <p:spPr>
          <a:xfrm>
            <a:off x="2086413" y="2656198"/>
            <a:ext cx="1043551"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DevOps &amp; PaaS</a:t>
            </a:r>
          </a:p>
        </p:txBody>
      </p:sp>
      <p:sp>
        <p:nvSpPr>
          <p:cNvPr id="158" name="TextBox 157"/>
          <p:cNvSpPr txBox="1"/>
          <p:nvPr/>
        </p:nvSpPr>
        <p:spPr>
          <a:xfrm>
            <a:off x="3170577" y="2631184"/>
            <a:ext cx="793060" cy="507831"/>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Team Foundation Services</a:t>
            </a:r>
          </a:p>
        </p:txBody>
      </p:sp>
      <p:grpSp>
        <p:nvGrpSpPr>
          <p:cNvPr id="27" name="Group 26"/>
          <p:cNvGrpSpPr/>
          <p:nvPr/>
        </p:nvGrpSpPr>
        <p:grpSpPr>
          <a:xfrm>
            <a:off x="4095445" y="1782544"/>
            <a:ext cx="4650638" cy="4292435"/>
            <a:chOff x="2286309" y="1877151"/>
            <a:chExt cx="4650638" cy="4292435"/>
          </a:xfrm>
        </p:grpSpPr>
        <p:pic>
          <p:nvPicPr>
            <p:cNvPr id="105" name="Picture 1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7433" y="5836021"/>
              <a:ext cx="965185" cy="327823"/>
            </a:xfrm>
            <a:prstGeom prst="rect">
              <a:avLst/>
            </a:prstGeom>
          </p:spPr>
        </p:pic>
        <p:pic>
          <p:nvPicPr>
            <p:cNvPr id="107" name="Picture 106"/>
            <p:cNvPicPr>
              <a:picLocks noChangeAspect="1"/>
            </p:cNvPicPr>
            <p:nvPr/>
          </p:nvPicPr>
          <p:blipFill rotWithShape="1">
            <a:blip r:embed="rId5">
              <a:extLst>
                <a:ext uri="{28A0092B-C50C-407E-A947-70E740481C1C}">
                  <a14:useLocalDpi xmlns:a14="http://schemas.microsoft.com/office/drawing/2010/main" val="0"/>
                </a:ext>
              </a:extLst>
            </a:blip>
            <a:srcRect r="68390"/>
            <a:stretch/>
          </p:blipFill>
          <p:spPr>
            <a:xfrm>
              <a:off x="2286309" y="5643218"/>
              <a:ext cx="365760" cy="461575"/>
            </a:xfrm>
            <a:prstGeom prst="rect">
              <a:avLst/>
            </a:prstGeom>
          </p:spPr>
        </p:pic>
        <p:pic>
          <p:nvPicPr>
            <p:cNvPr id="109" name="Picture 108"/>
            <p:cNvPicPr>
              <a:picLocks noChangeAspect="1"/>
            </p:cNvPicPr>
            <p:nvPr/>
          </p:nvPicPr>
          <p:blipFill>
            <a:blip r:embed="rId6"/>
            <a:stretch>
              <a:fillRect/>
            </a:stretch>
          </p:blipFill>
          <p:spPr>
            <a:xfrm>
              <a:off x="3387673" y="5916514"/>
              <a:ext cx="644184" cy="253072"/>
            </a:xfrm>
            <a:prstGeom prst="rect">
              <a:avLst/>
            </a:prstGeom>
          </p:spPr>
        </p:pic>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6623" y="5916514"/>
              <a:ext cx="655451" cy="147866"/>
            </a:xfrm>
            <a:prstGeom prst="rect">
              <a:avLst/>
            </a:prstGeom>
          </p:spPr>
        </p:pic>
        <p:pic>
          <p:nvPicPr>
            <p:cNvPr id="110" name="Picture 109"/>
            <p:cNvPicPr>
              <a:picLocks noChangeAspect="1"/>
            </p:cNvPicPr>
            <p:nvPr/>
          </p:nvPicPr>
          <p:blipFill rotWithShape="1">
            <a:blip r:embed="rId8" cstate="print">
              <a:extLst>
                <a:ext uri="{28A0092B-C50C-407E-A947-70E740481C1C}">
                  <a14:useLocalDpi xmlns:a14="http://schemas.microsoft.com/office/drawing/2010/main" val="0"/>
                </a:ext>
              </a:extLst>
            </a:blip>
            <a:srcRect l="15307" t="6616" r="16473" b="5063"/>
            <a:stretch/>
          </p:blipFill>
          <p:spPr>
            <a:xfrm>
              <a:off x="3546957" y="5624929"/>
              <a:ext cx="502920" cy="251460"/>
            </a:xfrm>
            <a:prstGeom prst="rect">
              <a:avLst/>
            </a:prstGeom>
          </p:spPr>
        </p:pic>
        <p:pic>
          <p:nvPicPr>
            <p:cNvPr id="111" name="Picture 1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4461" y="5827706"/>
              <a:ext cx="733656" cy="284075"/>
            </a:xfrm>
            <a:prstGeom prst="rect">
              <a:avLst/>
            </a:prstGeom>
          </p:spPr>
        </p:pic>
        <p:pic>
          <p:nvPicPr>
            <p:cNvPr id="112" name="Picture 1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72866" y="5634911"/>
              <a:ext cx="717332" cy="193411"/>
            </a:xfrm>
            <a:prstGeom prst="rect">
              <a:avLst/>
            </a:prstGeom>
          </p:spPr>
        </p:pic>
        <p:pic>
          <p:nvPicPr>
            <p:cNvPr id="113" name="Picture 112"/>
            <p:cNvPicPr>
              <a:picLocks noChangeAspect="1"/>
            </p:cNvPicPr>
            <p:nvPr/>
          </p:nvPicPr>
          <p:blipFill>
            <a:blip r:embed="rId11"/>
            <a:stretch>
              <a:fillRect/>
            </a:stretch>
          </p:blipFill>
          <p:spPr>
            <a:xfrm>
              <a:off x="3793311" y="5060777"/>
              <a:ext cx="666780" cy="325812"/>
            </a:xfrm>
            <a:prstGeom prst="rect">
              <a:avLst/>
            </a:prstGeom>
          </p:spPr>
        </p:pic>
        <p:pic>
          <p:nvPicPr>
            <p:cNvPr id="114" name="Picture 113"/>
            <p:cNvPicPr>
              <a:picLocks noChangeAspect="1"/>
            </p:cNvPicPr>
            <p:nvPr/>
          </p:nvPicPr>
          <p:blipFill>
            <a:blip r:embed="rId12"/>
            <a:stretch>
              <a:fillRect/>
            </a:stretch>
          </p:blipFill>
          <p:spPr>
            <a:xfrm>
              <a:off x="5886291" y="5183127"/>
              <a:ext cx="798274" cy="245205"/>
            </a:xfrm>
            <a:prstGeom prst="rect">
              <a:avLst/>
            </a:prstGeom>
          </p:spPr>
        </p:pic>
        <p:pic>
          <p:nvPicPr>
            <p:cNvPr id="116" name="Picture 115"/>
            <p:cNvPicPr>
              <a:picLocks noChangeAspect="1"/>
            </p:cNvPicPr>
            <p:nvPr/>
          </p:nvPicPr>
          <p:blipFill rotWithShape="1">
            <a:blip r:embed="rId13" cstate="print">
              <a:extLst>
                <a:ext uri="{28A0092B-C50C-407E-A947-70E740481C1C}">
                  <a14:useLocalDpi xmlns:a14="http://schemas.microsoft.com/office/drawing/2010/main" val="0"/>
                </a:ext>
              </a:extLst>
            </a:blip>
            <a:srcRect l="5877" t="15935" r="6786" b="12373"/>
            <a:stretch/>
          </p:blipFill>
          <p:spPr>
            <a:xfrm>
              <a:off x="2334155" y="4892952"/>
              <a:ext cx="870422" cy="255238"/>
            </a:xfrm>
            <a:prstGeom prst="rect">
              <a:avLst/>
            </a:prstGeom>
          </p:spPr>
        </p:pic>
        <p:pic>
          <p:nvPicPr>
            <p:cNvPr id="117" name="Picture 116"/>
            <p:cNvPicPr>
              <a:picLocks noChangeAspect="1"/>
            </p:cNvPicPr>
            <p:nvPr/>
          </p:nvPicPr>
          <p:blipFill rotWithShape="1">
            <a:blip r:embed="rId14"/>
            <a:srcRect l="16067" t="34757" r="14786" b="33227"/>
            <a:stretch/>
          </p:blipFill>
          <p:spPr>
            <a:xfrm>
              <a:off x="5012616" y="5191083"/>
              <a:ext cx="824169" cy="214847"/>
            </a:xfrm>
            <a:prstGeom prst="rect">
              <a:avLst/>
            </a:prstGeom>
          </p:spPr>
        </p:pic>
        <p:pic>
          <p:nvPicPr>
            <p:cNvPr id="119" name="Picture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7677" y="4944513"/>
              <a:ext cx="674997" cy="126562"/>
            </a:xfrm>
            <a:prstGeom prst="rect">
              <a:avLst/>
            </a:prstGeom>
          </p:spPr>
        </p:pic>
        <p:pic>
          <p:nvPicPr>
            <p:cNvPr id="120" name="Picture 1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65775" y="4913667"/>
              <a:ext cx="548640" cy="182983"/>
            </a:xfrm>
            <a:prstGeom prst="rect">
              <a:avLst/>
            </a:prstGeom>
          </p:spPr>
        </p:pic>
        <p:pic>
          <p:nvPicPr>
            <p:cNvPr id="122" name="Picture 1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60380" y="4496224"/>
              <a:ext cx="772335" cy="180758"/>
            </a:xfrm>
            <a:prstGeom prst="rect">
              <a:avLst/>
            </a:prstGeom>
          </p:spPr>
        </p:pic>
        <p:pic>
          <p:nvPicPr>
            <p:cNvPr id="124" name="Picture 123"/>
            <p:cNvPicPr>
              <a:picLocks noChangeAspect="1"/>
            </p:cNvPicPr>
            <p:nvPr/>
          </p:nvPicPr>
          <p:blipFill rotWithShape="1">
            <a:blip r:embed="rId18">
              <a:extLst>
                <a:ext uri="{28A0092B-C50C-407E-A947-70E740481C1C}">
                  <a14:useLocalDpi xmlns:a14="http://schemas.microsoft.com/office/drawing/2010/main" val="0"/>
                </a:ext>
              </a:extLst>
            </a:blip>
            <a:srcRect l="4971" t="28054" r="67965" b="33066"/>
            <a:stretch/>
          </p:blipFill>
          <p:spPr>
            <a:xfrm>
              <a:off x="3082713" y="4081170"/>
              <a:ext cx="390603" cy="596959"/>
            </a:xfrm>
            <a:prstGeom prst="rect">
              <a:avLst/>
            </a:prstGeom>
          </p:spPr>
        </p:pic>
        <p:pic>
          <p:nvPicPr>
            <p:cNvPr id="126" name="Picture 125"/>
            <p:cNvPicPr>
              <a:picLocks noChangeAspect="1"/>
            </p:cNvPicPr>
            <p:nvPr/>
          </p:nvPicPr>
          <p:blipFill rotWithShape="1">
            <a:blip r:embed="rId18">
              <a:extLst>
                <a:ext uri="{28A0092B-C50C-407E-A947-70E740481C1C}">
                  <a14:useLocalDpi xmlns:a14="http://schemas.microsoft.com/office/drawing/2010/main" val="0"/>
                </a:ext>
              </a:extLst>
            </a:blip>
            <a:srcRect l="63594" t="35366" r="4235" b="34394"/>
            <a:stretch/>
          </p:blipFill>
          <p:spPr>
            <a:xfrm>
              <a:off x="4576618" y="4128424"/>
              <a:ext cx="365760" cy="365760"/>
            </a:xfrm>
            <a:prstGeom prst="rect">
              <a:avLst/>
            </a:prstGeom>
          </p:spPr>
        </p:pic>
        <p:pic>
          <p:nvPicPr>
            <p:cNvPr id="127" name="Picture 126"/>
            <p:cNvPicPr>
              <a:picLocks noChangeAspect="1"/>
            </p:cNvPicPr>
            <p:nvPr/>
          </p:nvPicPr>
          <p:blipFill rotWithShape="1">
            <a:blip r:embed="rId19"/>
            <a:srcRect l="12107" t="13191" r="11420" b="27105"/>
            <a:stretch/>
          </p:blipFill>
          <p:spPr>
            <a:xfrm>
              <a:off x="2322458" y="4181033"/>
              <a:ext cx="731520" cy="192908"/>
            </a:xfrm>
            <a:prstGeom prst="rect">
              <a:avLst/>
            </a:prstGeom>
          </p:spPr>
        </p:pic>
        <p:pic>
          <p:nvPicPr>
            <p:cNvPr id="128" name="Picture 12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1522" y="3542196"/>
              <a:ext cx="518147" cy="369516"/>
            </a:xfrm>
            <a:prstGeom prst="rect">
              <a:avLst/>
            </a:prstGeom>
          </p:spPr>
        </p:pic>
        <p:grpSp>
          <p:nvGrpSpPr>
            <p:cNvPr id="129" name="Group 128"/>
            <p:cNvGrpSpPr>
              <a:grpSpLocks noChangeAspect="1"/>
            </p:cNvGrpSpPr>
            <p:nvPr/>
          </p:nvGrpSpPr>
          <p:grpSpPr>
            <a:xfrm>
              <a:off x="3654159" y="3482218"/>
              <a:ext cx="365760" cy="428667"/>
              <a:chOff x="11227523" y="2315027"/>
              <a:chExt cx="565700" cy="647594"/>
            </a:xfrm>
          </p:grpSpPr>
          <p:pic>
            <p:nvPicPr>
              <p:cNvPr id="130" name="Picture 129"/>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31" name="Picture 130"/>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32"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4280707" y="2982271"/>
              <a:ext cx="873617" cy="223334"/>
            </a:xfrm>
            <a:prstGeom prst="rect">
              <a:avLst/>
            </a:prstGeom>
            <a:extLst>
              <a:ext uri="{909E8E84-426E-40DD-AFC4-6F175D3DCCD1}">
                <a14:hiddenFill xmlns:a14="http://schemas.microsoft.com/office/drawing/2010/main">
                  <a:solidFill>
                    <a:srgbClr val="FFFFFF"/>
                  </a:solidFill>
                </a14:hiddenFill>
              </a:ext>
            </a:extLst>
          </p:spPr>
        </p:pic>
        <p:pic>
          <p:nvPicPr>
            <p:cNvPr id="133"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5346810" y="2750805"/>
              <a:ext cx="508206" cy="470561"/>
            </a:xfrm>
            <a:prstGeom prst="rect">
              <a:avLst/>
            </a:prstGeom>
            <a:extLst>
              <a:ext uri="{909E8E84-426E-40DD-AFC4-6F175D3DCCD1}">
                <a14:hiddenFill xmlns:a14="http://schemas.microsoft.com/office/drawing/2010/main">
                  <a:solidFill>
                    <a:srgbClr val="FFFFFF"/>
                  </a:solidFill>
                </a14:hiddenFill>
              </a:ext>
            </a:extLst>
          </p:spPr>
        </p:pic>
        <p:pic>
          <p:nvPicPr>
            <p:cNvPr id="134"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4612562" y="2725921"/>
              <a:ext cx="697606" cy="185533"/>
            </a:xfrm>
            <a:prstGeom prst="rect">
              <a:avLst/>
            </a:prstGeom>
            <a:extLst>
              <a:ext uri="{909E8E84-426E-40DD-AFC4-6F175D3DCCD1}">
                <a14:hiddenFill xmlns:a14="http://schemas.microsoft.com/office/drawing/2010/main">
                  <a:solidFill>
                    <a:srgbClr val="FFFFFF"/>
                  </a:solidFill>
                </a14:hiddenFill>
              </a:ext>
            </a:extLst>
          </p:spPr>
        </p:pic>
        <p:pic>
          <p:nvPicPr>
            <p:cNvPr id="135" name="Picture 134"/>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2443654" y="3523946"/>
              <a:ext cx="365760" cy="335279"/>
            </a:xfrm>
            <a:prstGeom prst="rect">
              <a:avLst/>
            </a:prstGeom>
          </p:spPr>
        </p:pic>
        <p:pic>
          <p:nvPicPr>
            <p:cNvPr id="137" name="Picture 13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45976" y="2041036"/>
              <a:ext cx="456502" cy="448586"/>
            </a:xfrm>
            <a:prstGeom prst="rect">
              <a:avLst/>
            </a:prstGeom>
          </p:spPr>
        </p:pic>
        <p:pic>
          <p:nvPicPr>
            <p:cNvPr id="138" name="Picture 13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20087" y="2190654"/>
              <a:ext cx="437799" cy="346134"/>
            </a:xfrm>
            <a:prstGeom prst="rect">
              <a:avLst/>
            </a:prstGeom>
          </p:spPr>
        </p:pic>
        <p:pic>
          <p:nvPicPr>
            <p:cNvPr id="139" name="Picture 13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520" y="2171198"/>
              <a:ext cx="555872" cy="347976"/>
            </a:xfrm>
            <a:prstGeom prst="rect">
              <a:avLst/>
            </a:prstGeom>
          </p:spPr>
        </p:pic>
        <p:pic>
          <p:nvPicPr>
            <p:cNvPr id="141" name="Picture 14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489503" y="3536174"/>
              <a:ext cx="365760" cy="365760"/>
            </a:xfrm>
            <a:prstGeom prst="rect">
              <a:avLst/>
            </a:prstGeom>
          </p:spPr>
        </p:pic>
        <p:pic>
          <p:nvPicPr>
            <p:cNvPr id="148" name="Picture 147"/>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883326" y="1999747"/>
              <a:ext cx="675154" cy="366679"/>
            </a:xfrm>
            <a:prstGeom prst="rect">
              <a:avLst/>
            </a:prstGeom>
          </p:spPr>
        </p:pic>
        <p:pic>
          <p:nvPicPr>
            <p:cNvPr id="86" name="Picture 3" descr="image00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03902" y="5140157"/>
              <a:ext cx="640080" cy="24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33" cstate="print">
              <a:extLst>
                <a:ext uri="{28A0092B-C50C-407E-A947-70E740481C1C}">
                  <a14:useLocalDpi xmlns:a14="http://schemas.microsoft.com/office/drawing/2010/main" val="0"/>
                </a:ext>
              </a:extLst>
            </a:blip>
            <a:srcRect l="12160" t="34834" r="12102" b="28291"/>
            <a:stretch/>
          </p:blipFill>
          <p:spPr>
            <a:xfrm>
              <a:off x="2293083" y="5158904"/>
              <a:ext cx="605276" cy="227716"/>
            </a:xfrm>
            <a:prstGeom prst="rect">
              <a:avLst/>
            </a:prstGeom>
          </p:spPr>
        </p:pic>
        <p:pic>
          <p:nvPicPr>
            <p:cNvPr id="4" name="Picture 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94285" y="5128510"/>
              <a:ext cx="312852" cy="322700"/>
            </a:xfrm>
            <a:prstGeom prst="rect">
              <a:avLst/>
            </a:prstGeom>
          </p:spPr>
        </p:pic>
        <p:pic>
          <p:nvPicPr>
            <p:cNvPr id="5" name="Picture 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68323" y="4878017"/>
              <a:ext cx="668624" cy="344145"/>
            </a:xfrm>
            <a:prstGeom prst="rect">
              <a:avLst/>
            </a:prstGeom>
          </p:spPr>
        </p:pic>
        <p:pic>
          <p:nvPicPr>
            <p:cNvPr id="6" name="Picture 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053586" y="4907176"/>
              <a:ext cx="408892" cy="274060"/>
            </a:xfrm>
            <a:prstGeom prst="rect">
              <a:avLst/>
            </a:prstGeom>
          </p:spPr>
        </p:pic>
        <p:pic>
          <p:nvPicPr>
            <p:cNvPr id="7" name="Picture 6"/>
            <p:cNvPicPr>
              <a:picLocks noChangeAspect="1"/>
            </p:cNvPicPr>
            <p:nvPr/>
          </p:nvPicPr>
          <p:blipFill>
            <a:blip r:embed="rId37"/>
            <a:stretch>
              <a:fillRect/>
            </a:stretch>
          </p:blipFill>
          <p:spPr>
            <a:xfrm>
              <a:off x="5681706" y="4934896"/>
              <a:ext cx="528594" cy="187654"/>
            </a:xfrm>
            <a:prstGeom prst="rect">
              <a:avLst/>
            </a:prstGeom>
          </p:spPr>
        </p:pic>
        <p:pic>
          <p:nvPicPr>
            <p:cNvPr id="8" name="Picture 7"/>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522012" y="4424287"/>
              <a:ext cx="246343" cy="246343"/>
            </a:xfrm>
            <a:prstGeom prst="rect">
              <a:avLst/>
            </a:prstGeom>
          </p:spPr>
        </p:pic>
        <p:pic>
          <p:nvPicPr>
            <p:cNvPr id="155" name="Picture 15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682715" y="5615760"/>
              <a:ext cx="775173" cy="250115"/>
            </a:xfrm>
            <a:prstGeom prst="rect">
              <a:avLst/>
            </a:prstGeom>
          </p:spPr>
        </p:pic>
        <p:pic>
          <p:nvPicPr>
            <p:cNvPr id="156" name="Picture 155"/>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442353" y="5877571"/>
              <a:ext cx="656866" cy="225751"/>
            </a:xfrm>
            <a:prstGeom prst="rect">
              <a:avLst/>
            </a:prstGeom>
          </p:spPr>
        </p:pic>
        <p:pic>
          <p:nvPicPr>
            <p:cNvPr id="11" name="Picture 1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140210" y="5586106"/>
              <a:ext cx="781374" cy="312251"/>
            </a:xfrm>
            <a:prstGeom prst="rect">
              <a:avLst/>
            </a:prstGeom>
          </p:spPr>
        </p:pic>
        <p:pic>
          <p:nvPicPr>
            <p:cNvPr id="12" name="Picture 11"/>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80173" y="5740817"/>
              <a:ext cx="292961" cy="387032"/>
            </a:xfrm>
            <a:prstGeom prst="rect">
              <a:avLst/>
            </a:prstGeom>
          </p:spPr>
        </p:pic>
        <p:pic>
          <p:nvPicPr>
            <p:cNvPr id="13" name="Picture 1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456706" y="3583464"/>
              <a:ext cx="822960" cy="258793"/>
            </a:xfrm>
            <a:prstGeom prst="rect">
              <a:avLst/>
            </a:prstGeom>
          </p:spPr>
        </p:pic>
        <p:pic>
          <p:nvPicPr>
            <p:cNvPr id="161" name="Picture 160"/>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446321" y="2777300"/>
              <a:ext cx="356430" cy="434845"/>
            </a:xfrm>
            <a:prstGeom prst="rect">
              <a:avLst/>
            </a:prstGeom>
          </p:spPr>
        </p:pic>
        <p:pic>
          <p:nvPicPr>
            <p:cNvPr id="162" name="Picture 161"/>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141419" y="2959632"/>
              <a:ext cx="830107" cy="267050"/>
            </a:xfrm>
            <a:prstGeom prst="rect">
              <a:avLst/>
            </a:prstGeom>
          </p:spPr>
        </p:pic>
        <p:pic>
          <p:nvPicPr>
            <p:cNvPr id="14" name="Picture 13"/>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465562" y="2801807"/>
              <a:ext cx="365760" cy="390686"/>
            </a:xfrm>
            <a:prstGeom prst="rect">
              <a:avLst/>
            </a:prstGeom>
          </p:spPr>
        </p:pic>
        <p:pic>
          <p:nvPicPr>
            <p:cNvPr id="15" name="Picture 14"/>
            <p:cNvPicPr>
              <a:picLocks noChangeAspect="1"/>
            </p:cNvPicPr>
            <p:nvPr/>
          </p:nvPicPr>
          <p:blipFill>
            <a:blip r:embed="rId47"/>
            <a:stretch>
              <a:fillRect/>
            </a:stretch>
          </p:blipFill>
          <p:spPr>
            <a:xfrm>
              <a:off x="2910924" y="2741191"/>
              <a:ext cx="702750" cy="200276"/>
            </a:xfrm>
            <a:prstGeom prst="rect">
              <a:avLst/>
            </a:prstGeom>
          </p:spPr>
        </p:pic>
        <p:pic>
          <p:nvPicPr>
            <p:cNvPr id="34" name="Picture 3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962575" y="4393355"/>
              <a:ext cx="338141" cy="262014"/>
            </a:xfrm>
            <a:prstGeom prst="rect">
              <a:avLst/>
            </a:prstGeom>
          </p:spPr>
        </p:pic>
        <p:pic>
          <p:nvPicPr>
            <p:cNvPr id="121" name="Picture 120"/>
            <p:cNvPicPr>
              <a:picLocks noChangeAspect="1"/>
            </p:cNvPicPr>
            <p:nvPr/>
          </p:nvPicPr>
          <p:blipFill>
            <a:blip r:embed="rId49">
              <a:clrChange>
                <a:clrFrom>
                  <a:srgbClr val="FFFFFF"/>
                </a:clrFrom>
                <a:clrTo>
                  <a:srgbClr val="FFFFFF">
                    <a:alpha val="0"/>
                  </a:srgbClr>
                </a:clrTo>
              </a:clrChange>
            </a:blip>
            <a:stretch>
              <a:fillRect/>
            </a:stretch>
          </p:blipFill>
          <p:spPr>
            <a:xfrm>
              <a:off x="6003941" y="5602221"/>
              <a:ext cx="740302" cy="286182"/>
            </a:xfrm>
            <a:prstGeom prst="rect">
              <a:avLst/>
            </a:prstGeom>
          </p:spPr>
        </p:pic>
        <p:pic>
          <p:nvPicPr>
            <p:cNvPr id="125" name="Picture 12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687239" y="2746652"/>
              <a:ext cx="769818" cy="166280"/>
            </a:xfrm>
            <a:prstGeom prst="rect">
              <a:avLst/>
            </a:prstGeom>
          </p:spPr>
        </p:pic>
        <p:pic>
          <p:nvPicPr>
            <p:cNvPr id="149" name="Picture 148"/>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604" y="4369466"/>
              <a:ext cx="546783" cy="321813"/>
            </a:xfrm>
            <a:prstGeom prst="rect">
              <a:avLst/>
            </a:prstGeom>
          </p:spPr>
        </p:pic>
        <p:pic>
          <p:nvPicPr>
            <p:cNvPr id="152" name="Picture 151"/>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2446571" y="4442094"/>
              <a:ext cx="461622" cy="247818"/>
            </a:xfrm>
            <a:prstGeom prst="rect">
              <a:avLst/>
            </a:prstGeom>
          </p:spPr>
        </p:pic>
        <p:pic>
          <p:nvPicPr>
            <p:cNvPr id="157" name="Picture 156"/>
            <p:cNvPicPr>
              <a:picLocks noChangeAspect="1"/>
            </p:cNvPicPr>
            <p:nvPr/>
          </p:nvPicPr>
          <p:blipFill>
            <a:blip r:embed="rId53" cstate="screen">
              <a:extLst>
                <a:ext uri="{28A0092B-C50C-407E-A947-70E740481C1C}">
                  <a14:useLocalDpi xmlns:a14="http://schemas.microsoft.com/office/drawing/2010/main" val="0"/>
                </a:ext>
              </a:extLst>
            </a:blip>
            <a:stretch>
              <a:fillRect/>
            </a:stretch>
          </p:blipFill>
          <p:spPr>
            <a:xfrm>
              <a:off x="5119824" y="4218522"/>
              <a:ext cx="543155" cy="151583"/>
            </a:xfrm>
            <a:prstGeom prst="rect">
              <a:avLst/>
            </a:prstGeom>
          </p:spPr>
        </p:pic>
        <p:pic>
          <p:nvPicPr>
            <p:cNvPr id="159" name="Picture 158"/>
            <p:cNvPicPr>
              <a:picLocks noChangeAspect="1"/>
            </p:cNvPicPr>
            <p:nvPr/>
          </p:nvPicPr>
          <p:blipFill>
            <a:blip r:embed="rId54"/>
            <a:stretch>
              <a:fillRect/>
            </a:stretch>
          </p:blipFill>
          <p:spPr>
            <a:xfrm>
              <a:off x="4255160" y="3601467"/>
              <a:ext cx="973650" cy="260494"/>
            </a:xfrm>
            <a:prstGeom prst="rect">
              <a:avLst/>
            </a:prstGeom>
          </p:spPr>
        </p:pic>
        <p:pic>
          <p:nvPicPr>
            <p:cNvPr id="163" name="Picture 12" descr="https://libcloud.apache.org/images/media/libcloud-logo-with-text-medium.png"/>
            <p:cNvPicPr>
              <a:picLocks noChangeAspect="1" noChangeArrowheads="1"/>
            </p:cNvPicPr>
            <p:nvPr/>
          </p:nvPicPr>
          <p:blipFill>
            <a:blip r:embed="rId55" cstate="screen">
              <a:extLst>
                <a:ext uri="{28A0092B-C50C-407E-A947-70E740481C1C}">
                  <a14:useLocalDpi xmlns:a14="http://schemas.microsoft.com/office/drawing/2010/main" val="0"/>
                </a:ext>
              </a:extLst>
            </a:blip>
            <a:srcRect/>
            <a:stretch>
              <a:fillRect/>
            </a:stretch>
          </p:blipFill>
          <p:spPr bwMode="auto">
            <a:xfrm>
              <a:off x="5867241" y="2720188"/>
              <a:ext cx="541182" cy="5411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p:cNvPicPr>
              <a:picLocks noChangeAspect="1"/>
            </p:cNvPicPr>
            <p:nvPr/>
          </p:nvPicPr>
          <p:blipFill>
            <a:blip r:embed="rId5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369" y="2084324"/>
              <a:ext cx="860231" cy="369899"/>
            </a:xfrm>
            <a:prstGeom prst="rect">
              <a:avLst/>
            </a:prstGeom>
          </p:spPr>
        </p:pic>
        <p:grpSp>
          <p:nvGrpSpPr>
            <p:cNvPr id="17" name="Group 16"/>
            <p:cNvGrpSpPr/>
            <p:nvPr/>
          </p:nvGrpSpPr>
          <p:grpSpPr>
            <a:xfrm>
              <a:off x="3600160" y="4202393"/>
              <a:ext cx="927762" cy="188976"/>
              <a:chOff x="7373149" y="5835234"/>
              <a:chExt cx="1015244" cy="220994"/>
            </a:xfrm>
          </p:grpSpPr>
          <p:pic>
            <p:nvPicPr>
              <p:cNvPr id="9" name="Picture 8"/>
              <p:cNvPicPr>
                <a:picLocks noChangeAspect="1"/>
              </p:cNvPicPr>
              <p:nvPr/>
            </p:nvPicPr>
            <p:blipFill rotWithShape="1">
              <a:blip r:embed="rId57" cstate="print">
                <a:extLst>
                  <a:ext uri="{28A0092B-C50C-407E-A947-70E740481C1C}">
                    <a14:useLocalDpi xmlns:a14="http://schemas.microsoft.com/office/drawing/2010/main" val="0"/>
                  </a:ext>
                </a:extLst>
              </a:blip>
              <a:srcRect t="1" r="76517" b="710"/>
              <a:stretch/>
            </p:blipFill>
            <p:spPr>
              <a:xfrm>
                <a:off x="7373149" y="5845034"/>
                <a:ext cx="250288" cy="203727"/>
              </a:xfrm>
              <a:prstGeom prst="rect">
                <a:avLst/>
              </a:prstGeom>
            </p:spPr>
          </p:pic>
          <p:pic>
            <p:nvPicPr>
              <p:cNvPr id="166" name="Picture 165"/>
              <p:cNvPicPr>
                <a:picLocks noChangeAspect="1"/>
              </p:cNvPicPr>
              <p:nvPr/>
            </p:nvPicPr>
            <p:blipFill rotWithShape="1">
              <a:blip r:embed="rId57" cstate="print">
                <a:extLst>
                  <a:ext uri="{28A0092B-C50C-407E-A947-70E740481C1C}">
                    <a14:useLocalDpi xmlns:a14="http://schemas.microsoft.com/office/drawing/2010/main" val="0"/>
                  </a:ext>
                </a:extLst>
              </a:blip>
              <a:srcRect l="30286" t="-4617" b="-2"/>
              <a:stretch/>
            </p:blipFill>
            <p:spPr>
              <a:xfrm>
                <a:off x="7623437" y="5835234"/>
                <a:ext cx="764956" cy="220994"/>
              </a:xfrm>
              <a:prstGeom prst="rect">
                <a:avLst/>
              </a:prstGeom>
            </p:spPr>
          </p:pic>
        </p:grpSp>
        <p:pic>
          <p:nvPicPr>
            <p:cNvPr id="170" name="Picture 169"/>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767528" y="4148401"/>
              <a:ext cx="941013" cy="280063"/>
            </a:xfrm>
            <a:prstGeom prst="rect">
              <a:avLst/>
            </a:prstGeom>
          </p:spPr>
        </p:pic>
        <p:pic>
          <p:nvPicPr>
            <p:cNvPr id="171" name="Picture 170"/>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5484028" y="4458201"/>
              <a:ext cx="762798" cy="206392"/>
            </a:xfrm>
            <a:prstGeom prst="rect">
              <a:avLst/>
            </a:prstGeom>
          </p:spPr>
        </p:pic>
        <p:pic>
          <p:nvPicPr>
            <p:cNvPr id="21" name="Picture 20"/>
            <p:cNvPicPr>
              <a:picLocks noChangeAspect="1"/>
            </p:cNvPicPr>
            <p:nvPr/>
          </p:nvPicPr>
          <p:blipFill>
            <a:blip r:embed="rId60"/>
            <a:stretch>
              <a:fillRect/>
            </a:stretch>
          </p:blipFill>
          <p:spPr>
            <a:xfrm>
              <a:off x="5515217" y="2045043"/>
              <a:ext cx="376556" cy="444579"/>
            </a:xfrm>
            <a:prstGeom prst="rect">
              <a:avLst/>
            </a:prstGeom>
          </p:spPr>
        </p:pic>
        <p:pic>
          <p:nvPicPr>
            <p:cNvPr id="136" name="Picture 135"/>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2933452" y="1877151"/>
              <a:ext cx="895429" cy="418130"/>
            </a:xfrm>
            <a:prstGeom prst="rect">
              <a:avLst/>
            </a:prstGeom>
          </p:spPr>
        </p:pic>
        <p:pic>
          <p:nvPicPr>
            <p:cNvPr id="25" name="Picture 24"/>
            <p:cNvPicPr>
              <a:picLocks noChangeAspect="1"/>
            </p:cNvPicPr>
            <p:nvPr/>
          </p:nvPicPr>
          <p:blipFill>
            <a:blip r:embed="rId62"/>
            <a:stretch>
              <a:fillRect/>
            </a:stretch>
          </p:blipFill>
          <p:spPr>
            <a:xfrm>
              <a:off x="4130911" y="2026879"/>
              <a:ext cx="780782" cy="205606"/>
            </a:xfrm>
            <a:prstGeom prst="rect">
              <a:avLst/>
            </a:prstGeom>
          </p:spPr>
        </p:pic>
        <p:pic>
          <p:nvPicPr>
            <p:cNvPr id="26" name="Picture 25"/>
            <p:cNvPicPr>
              <a:picLocks noChangeAspect="1"/>
            </p:cNvPicPr>
            <p:nvPr/>
          </p:nvPicPr>
          <p:blipFill>
            <a:blip r:embed="rId63"/>
            <a:stretch>
              <a:fillRect/>
            </a:stretch>
          </p:blipFill>
          <p:spPr>
            <a:xfrm>
              <a:off x="4280663" y="2337337"/>
              <a:ext cx="701086" cy="149565"/>
            </a:xfrm>
            <a:prstGeom prst="rect">
              <a:avLst/>
            </a:prstGeom>
          </p:spPr>
        </p:pic>
      </p:grpSp>
      <p:sp>
        <p:nvSpPr>
          <p:cNvPr id="181" name="TextBox 180"/>
          <p:cNvSpPr txBox="1"/>
          <p:nvPr/>
        </p:nvSpPr>
        <p:spPr>
          <a:xfrm>
            <a:off x="3074038" y="1808670"/>
            <a:ext cx="970158"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0" tIns="149217" rIns="0" bIns="45720"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Trust In Microsoft</a:t>
            </a:r>
          </a:p>
        </p:txBody>
      </p:sp>
      <p:sp>
        <p:nvSpPr>
          <p:cNvPr id="182" name="TextBox 181"/>
          <p:cNvSpPr txBox="1"/>
          <p:nvPr/>
        </p:nvSpPr>
        <p:spPr>
          <a:xfrm>
            <a:off x="4044852" y="1808670"/>
            <a:ext cx="4843331"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 Now Across Your Entire Stack! </a:t>
            </a:r>
            <a:endParaRPr kumimoji="0" lang="en-US" sz="20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21091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left)">
                                      <p:cBhvr>
                                        <p:cTn id="7" dur="75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wipe(left)">
                                      <p:cBhvr>
                                        <p:cTn id="16" dur="750"/>
                                        <p:tgtEl>
                                          <p:spTgt spid="182"/>
                                        </p:tgtEl>
                                      </p:cBhvr>
                                    </p:animEffect>
                                  </p:childTnLst>
                                </p:cTn>
                              </p:par>
                            </p:childTnLst>
                          </p:cTn>
                        </p:par>
                        <p:par>
                          <p:cTn id="17" fill="hold">
                            <p:stCondLst>
                              <p:cond delay="1250"/>
                            </p:stCondLst>
                            <p:childTnLst>
                              <p:par>
                                <p:cTn id="18" presetID="53" presetClass="entr" presetSubtype="16" fill="hold" grpId="0" nodeType="afterEffect">
                                  <p:stCondLst>
                                    <p:cond delay="0"/>
                                  </p:stCondLst>
                                  <p:childTnLst>
                                    <p:set>
                                      <p:cBhvr>
                                        <p:cTn id="19" dur="1" fill="hold">
                                          <p:stCondLst>
                                            <p:cond delay="0"/>
                                          </p:stCondLst>
                                        </p:cTn>
                                        <p:tgtEl>
                                          <p:spTgt spid="160"/>
                                        </p:tgtEl>
                                        <p:attrNameLst>
                                          <p:attrName>style.visibility</p:attrName>
                                        </p:attrNameLst>
                                      </p:cBhvr>
                                      <p:to>
                                        <p:strVal val="visible"/>
                                      </p:to>
                                    </p:set>
                                    <p:anim calcmode="lin" valueType="num">
                                      <p:cBhvr>
                                        <p:cTn id="20" dur="500" fill="hold"/>
                                        <p:tgtEl>
                                          <p:spTgt spid="160"/>
                                        </p:tgtEl>
                                        <p:attrNameLst>
                                          <p:attrName>ppt_w</p:attrName>
                                        </p:attrNameLst>
                                      </p:cBhvr>
                                      <p:tavLst>
                                        <p:tav tm="0">
                                          <p:val>
                                            <p:fltVal val="0"/>
                                          </p:val>
                                        </p:tav>
                                        <p:tav tm="100000">
                                          <p:val>
                                            <p:strVal val="#ppt_w"/>
                                          </p:val>
                                        </p:tav>
                                      </p:tavLst>
                                    </p:anim>
                                    <p:anim calcmode="lin" valueType="num">
                                      <p:cBhvr>
                                        <p:cTn id="21" dur="500" fill="hold"/>
                                        <p:tgtEl>
                                          <p:spTgt spid="160"/>
                                        </p:tgtEl>
                                        <p:attrNameLst>
                                          <p:attrName>ppt_h</p:attrName>
                                        </p:attrNameLst>
                                      </p:cBhvr>
                                      <p:tavLst>
                                        <p:tav tm="0">
                                          <p:val>
                                            <p:fltVal val="0"/>
                                          </p:val>
                                        </p:tav>
                                        <p:tav tm="100000">
                                          <p:val>
                                            <p:strVal val="#ppt_h"/>
                                          </p:val>
                                        </p:tav>
                                      </p:tavLst>
                                    </p:anim>
                                    <p:animEffect transition="in" filter="fade">
                                      <p:cBhvr>
                                        <p:cTn id="22"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81" grpId="0" animBg="1"/>
      <p:bldP spid="18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32440" y="599304"/>
            <a:ext cx="8754140" cy="1061483"/>
          </a:xfrm>
        </p:spPr>
        <p:txBody>
          <a:bodyPr/>
          <a:lstStyle/>
          <a:p>
            <a:pPr algn="ctr"/>
            <a:r>
              <a:rPr lang="en-US" dirty="0"/>
              <a:t>Assumptions</a:t>
            </a:r>
          </a:p>
        </p:txBody>
      </p:sp>
      <p:sp>
        <p:nvSpPr>
          <p:cNvPr id="80" name="Rectangle 79"/>
          <p:cNvSpPr/>
          <p:nvPr/>
        </p:nvSpPr>
        <p:spPr bwMode="auto">
          <a:xfrm>
            <a:off x="506627" y="2086775"/>
            <a:ext cx="11158151" cy="24929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lvl="0" defTabSz="914102" fontAlgn="base">
              <a:lnSpc>
                <a:spcPct val="150000"/>
              </a:lnSpc>
              <a:spcBef>
                <a:spcPct val="0"/>
              </a:spcBef>
              <a:spcAft>
                <a:spcPct val="0"/>
              </a:spcAft>
              <a:defRPr/>
            </a:pPr>
            <a:r>
              <a:rPr lang="en-US" sz="3600" kern="0" spc="-74" dirty="0" smtClean="0">
                <a:ln w="3175">
                  <a:noFill/>
                </a:ln>
                <a:solidFill>
                  <a:srgbClr val="002060"/>
                </a:solidFill>
                <a:latin typeface="Segoe UI Light" panose="020B0502040204020203" pitchFamily="34" charset="0"/>
                <a:cs typeface="Segoe UI Light" panose="020B0502040204020203" pitchFamily="34" charset="0"/>
              </a:rPr>
              <a:t>- Basic </a:t>
            </a:r>
            <a:r>
              <a:rPr lang="en-US" sz="3600" kern="0" spc="-74" dirty="0">
                <a:ln w="3175">
                  <a:noFill/>
                </a:ln>
                <a:solidFill>
                  <a:srgbClr val="002060"/>
                </a:solidFill>
                <a:latin typeface="Segoe UI Light" panose="020B0502040204020203" pitchFamily="34" charset="0"/>
                <a:cs typeface="Segoe UI Light" panose="020B0502040204020203" pitchFamily="34" charset="0"/>
              </a:rPr>
              <a:t>knowledge of </a:t>
            </a:r>
            <a:r>
              <a:rPr lang="en-US" sz="3600" kern="0" spc="-74" dirty="0" smtClean="0">
                <a:ln w="3175">
                  <a:noFill/>
                </a:ln>
                <a:solidFill>
                  <a:srgbClr val="002060"/>
                </a:solidFill>
                <a:latin typeface="Segoe UI Light" panose="020B0502040204020203" pitchFamily="34" charset="0"/>
                <a:cs typeface="Segoe UI Light" panose="020B0502040204020203" pitchFamily="34" charset="0"/>
              </a:rPr>
              <a:t>Linux / Unix command line</a:t>
            </a:r>
            <a:endParaRPr lang="en-US" sz="3600" kern="0" spc="-74" dirty="0">
              <a:ln w="3175">
                <a:noFill/>
              </a:ln>
              <a:solidFill>
                <a:srgbClr val="002060"/>
              </a:solidFill>
              <a:latin typeface="Segoe UI Light" panose="020B0502040204020203" pitchFamily="34" charset="0"/>
              <a:cs typeface="Segoe UI Light" panose="020B0502040204020203" pitchFamily="34" charset="0"/>
            </a:endParaRPr>
          </a:p>
          <a:p>
            <a:pPr marL="28012" lvl="0" defTabSz="914102" fontAlgn="base">
              <a:lnSpc>
                <a:spcPct val="150000"/>
              </a:lnSpc>
              <a:spcBef>
                <a:spcPct val="0"/>
              </a:spcBef>
              <a:spcAft>
                <a:spcPct val="0"/>
              </a:spcAft>
              <a:defRPr/>
            </a:pPr>
            <a:r>
              <a:rPr lang="en-US" sz="3600" kern="0" spc="-74" dirty="0" smtClean="0">
                <a:ln w="3175">
                  <a:noFill/>
                </a:ln>
                <a:solidFill>
                  <a:srgbClr val="002060"/>
                </a:solidFill>
                <a:latin typeface="Segoe UI Light" panose="020B0502040204020203" pitchFamily="34" charset="0"/>
                <a:cs typeface="Segoe UI Light" panose="020B0502040204020203" pitchFamily="34" charset="0"/>
              </a:rPr>
              <a:t>- Current Azure subscription </a:t>
            </a:r>
            <a:r>
              <a:rPr lang="mr-IN" sz="3600" kern="0" spc="-74" dirty="0" smtClean="0">
                <a:ln w="3175">
                  <a:noFill/>
                </a:ln>
                <a:solidFill>
                  <a:srgbClr val="002060"/>
                </a:solidFill>
                <a:latin typeface="Segoe UI Light" panose="020B0502040204020203" pitchFamily="34" charset="0"/>
                <a:cs typeface="Segoe UI Light" panose="020B0502040204020203" pitchFamily="34" charset="0"/>
              </a:rPr>
              <a:t>–</a:t>
            </a:r>
            <a:r>
              <a:rPr lang="en-US" sz="3600" kern="0" spc="-74" dirty="0" smtClean="0">
                <a:ln w="3175">
                  <a:noFill/>
                </a:ln>
                <a:solidFill>
                  <a:srgbClr val="002060"/>
                </a:solidFill>
                <a:latin typeface="Segoe UI Light" panose="020B0502040204020203" pitchFamily="34" charset="0"/>
                <a:cs typeface="Segoe UI Light" panose="020B0502040204020203" pitchFamily="34" charset="0"/>
              </a:rPr>
              <a:t> 30 Day Free Trial w/ $200 credit</a:t>
            </a:r>
            <a:endParaRPr lang="en-US" sz="3600" kern="0" spc="-74" dirty="0">
              <a:ln w="3175">
                <a:noFill/>
              </a:ln>
              <a:solidFill>
                <a:srgbClr val="002060"/>
              </a:solidFill>
              <a:latin typeface="Segoe UI Light" panose="020B0502040204020203" pitchFamily="34" charset="0"/>
              <a:cs typeface="Segoe UI Light" panose="020B0502040204020203" pitchFamily="34" charset="0"/>
            </a:endParaRPr>
          </a:p>
          <a:p>
            <a:pPr marL="28012" lvl="0" defTabSz="914102" fontAlgn="base">
              <a:lnSpc>
                <a:spcPct val="150000"/>
              </a:lnSpc>
              <a:spcBef>
                <a:spcPct val="0"/>
              </a:spcBef>
              <a:spcAft>
                <a:spcPct val="0"/>
              </a:spcAft>
              <a:defRPr/>
            </a:pPr>
            <a:r>
              <a:rPr lang="en-US" sz="3600" kern="0" spc="-74" dirty="0" smtClean="0">
                <a:ln w="3175">
                  <a:noFill/>
                </a:ln>
                <a:solidFill>
                  <a:srgbClr val="002060"/>
                </a:solidFill>
                <a:latin typeface="Segoe UI Light" panose="020B0502040204020203" pitchFamily="34" charset="0"/>
                <a:cs typeface="Segoe UI Light" panose="020B0502040204020203" pitchFamily="34" charset="0"/>
              </a:rPr>
              <a:t>- Systems </a:t>
            </a:r>
            <a:r>
              <a:rPr lang="en-US" sz="3600" kern="0" spc="-74" dirty="0">
                <a:ln w="3175">
                  <a:noFill/>
                </a:ln>
                <a:solidFill>
                  <a:srgbClr val="002060"/>
                </a:solidFill>
                <a:latin typeface="Segoe UI Light" panose="020B0502040204020203" pitchFamily="34" charset="0"/>
                <a:cs typeface="Segoe UI Light" panose="020B0502040204020203" pitchFamily="34" charset="0"/>
              </a:rPr>
              <a:t>Administration / Network Administration </a:t>
            </a:r>
            <a:r>
              <a:rPr lang="en-US" sz="3600" kern="0" spc="-74" dirty="0" smtClean="0">
                <a:ln w="3175">
                  <a:noFill/>
                </a:ln>
                <a:solidFill>
                  <a:srgbClr val="002060"/>
                </a:solidFill>
                <a:latin typeface="Segoe UI Light" panose="020B0502040204020203" pitchFamily="34" charset="0"/>
                <a:cs typeface="Segoe UI Light" panose="020B0502040204020203" pitchFamily="34" charset="0"/>
              </a:rPr>
              <a:t>Experience</a:t>
            </a:r>
            <a:endParaRPr kumimoji="0" lang="en-US" sz="3600" b="0" i="0" u="none" strike="noStrike" kern="0" cap="none" spc="-74" normalizeH="0" baseline="0" noProof="0" dirty="0">
              <a:ln w="3175">
                <a:noFill/>
              </a:ln>
              <a:solidFill>
                <a:srgbClr val="00206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7824353"/>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564152"/>
            <a:ext cx="11605915" cy="2975195"/>
          </a:xfrm>
        </p:spPr>
        <p:txBody>
          <a:bodyPr/>
          <a:lstStyle/>
          <a:p>
            <a:pPr algn="ctr"/>
            <a:r>
              <a:rPr lang="en-US" sz="3200" dirty="0" smtClean="0">
                <a:solidFill>
                  <a:srgbClr val="002060"/>
                </a:solidFill>
              </a:rPr>
              <a:t>- Source control via GitHub </a:t>
            </a:r>
            <a:br>
              <a:rPr lang="en-US" sz="3200" dirty="0" smtClean="0">
                <a:solidFill>
                  <a:srgbClr val="002060"/>
                </a:solidFill>
              </a:rPr>
            </a:br>
            <a:r>
              <a:rPr lang="en-US" sz="3200" dirty="0" smtClean="0">
                <a:solidFill>
                  <a:srgbClr val="002060"/>
                </a:solidFill>
              </a:rPr>
              <a:t>- Setup VS Code</a:t>
            </a:r>
            <a:br>
              <a:rPr lang="en-US" sz="3200" dirty="0" smtClean="0">
                <a:solidFill>
                  <a:srgbClr val="002060"/>
                </a:solidFill>
              </a:rPr>
            </a:br>
            <a:r>
              <a:rPr lang="en-US" sz="3200" dirty="0" smtClean="0">
                <a:solidFill>
                  <a:srgbClr val="002060"/>
                </a:solidFill>
              </a:rPr>
              <a:t>- Setup desktop environment (Mac or Linux)</a:t>
            </a:r>
            <a:br>
              <a:rPr lang="en-US" sz="3200" dirty="0" smtClean="0">
                <a:solidFill>
                  <a:srgbClr val="002060"/>
                </a:solidFill>
              </a:rPr>
            </a:br>
            <a:r>
              <a:rPr lang="en-US" sz="3200" dirty="0" smtClean="0">
                <a:solidFill>
                  <a:srgbClr val="002060"/>
                </a:solidFill>
              </a:rPr>
              <a:t>- VS Code Integrated Terminal Demo</a:t>
            </a:r>
            <a:br>
              <a:rPr lang="en-US" sz="3200" dirty="0" smtClean="0">
                <a:solidFill>
                  <a:srgbClr val="002060"/>
                </a:solidFill>
              </a:rPr>
            </a:br>
            <a:r>
              <a:rPr lang="en-US" sz="3200" dirty="0" smtClean="0">
                <a:solidFill>
                  <a:srgbClr val="002060"/>
                </a:solidFill>
              </a:rPr>
              <a:t>- Azure Deployment Demo</a:t>
            </a:r>
            <a:br>
              <a:rPr lang="en-US" sz="3200" dirty="0" smtClean="0">
                <a:solidFill>
                  <a:srgbClr val="002060"/>
                </a:solidFill>
              </a:rPr>
            </a:br>
            <a:r>
              <a:rPr lang="en-US" sz="3200" dirty="0" smtClean="0">
                <a:solidFill>
                  <a:srgbClr val="002060"/>
                </a:solidFill>
              </a:rPr>
              <a:t>- Touch on Azure CLI</a:t>
            </a:r>
            <a:r>
              <a:rPr lang="en-US" sz="3200" dirty="0" smtClean="0">
                <a:solidFill>
                  <a:schemeClr val="accent4">
                    <a:lumMod val="75000"/>
                  </a:schemeClr>
                </a:solidFill>
              </a:rPr>
              <a:t/>
            </a:r>
            <a:br>
              <a:rPr lang="en-US" sz="3200" dirty="0" smtClean="0">
                <a:solidFill>
                  <a:schemeClr val="accent4">
                    <a:lumMod val="75000"/>
                  </a:schemeClr>
                </a:solidFill>
              </a:rPr>
            </a:br>
            <a:r>
              <a:rPr lang="en-US" sz="3200" dirty="0" smtClean="0">
                <a:solidFill>
                  <a:schemeClr val="accent4">
                    <a:lumMod val="75000"/>
                  </a:schemeClr>
                </a:solidFill>
              </a:rPr>
              <a:t/>
            </a:r>
            <a:br>
              <a:rPr lang="en-US" sz="3200" dirty="0" smtClean="0">
                <a:solidFill>
                  <a:schemeClr val="accent4">
                    <a:lumMod val="75000"/>
                  </a:schemeClr>
                </a:solidFill>
              </a:rPr>
            </a:br>
            <a:r>
              <a:rPr lang="en-US" sz="2000" dirty="0" smtClean="0">
                <a:solidFill>
                  <a:schemeClr val="accent4">
                    <a:lumMod val="75000"/>
                  </a:schemeClr>
                </a:solidFill>
              </a:rPr>
              <a:t/>
            </a:r>
            <a:br>
              <a:rPr lang="en-US" sz="2000" dirty="0" smtClean="0">
                <a:solidFill>
                  <a:schemeClr val="accent4">
                    <a:lumMod val="75000"/>
                  </a:schemeClr>
                </a:solidFill>
              </a:rPr>
            </a:br>
            <a:endParaRPr lang="en-US" sz="20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
        <p:nvSpPr>
          <p:cNvPr id="7" name="Title 2"/>
          <p:cNvSpPr txBox="1">
            <a:spLocks/>
          </p:cNvSpPr>
          <p:nvPr/>
        </p:nvSpPr>
        <p:spPr>
          <a:xfrm>
            <a:off x="1832440" y="599304"/>
            <a:ext cx="8754140" cy="1061483"/>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smtClean="0"/>
              <a:t>What we will cover</a:t>
            </a:r>
          </a:p>
          <a:p>
            <a:pPr algn="ctr"/>
            <a:endParaRPr lang="en-US" dirty="0"/>
          </a:p>
        </p:txBody>
      </p:sp>
    </p:spTree>
    <p:extLst>
      <p:ext uri="{BB962C8B-B14F-4D97-AF65-F5344CB8AC3E}">
        <p14:creationId xmlns:p14="http://schemas.microsoft.com/office/powerpoint/2010/main" val="13000930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470822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lstStyle/>
          <a:p>
            <a:pPr algn="ctr"/>
            <a:r>
              <a:rPr lang="en-US" dirty="0">
                <a:solidFill>
                  <a:schemeClr val="accent3"/>
                </a:solidFill>
              </a:rPr>
              <a:t>“This is not your Dad’s Microsoft.”</a:t>
            </a:r>
          </a:p>
        </p:txBody>
      </p:sp>
    </p:spTree>
    <p:extLst>
      <p:ext uri="{BB962C8B-B14F-4D97-AF65-F5344CB8AC3E}">
        <p14:creationId xmlns:p14="http://schemas.microsoft.com/office/powerpoint/2010/main" val="295678975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dirty="0" smtClean="0">
                <a:solidFill>
                  <a:schemeClr val="tx1"/>
                </a:solidFill>
              </a:rPr>
              <a:t>Q &amp; A</a:t>
            </a:r>
            <a:endPar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809491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 Next?</a:t>
            </a:r>
          </a:p>
        </p:txBody>
      </p:sp>
      <p:sp>
        <p:nvSpPr>
          <p:cNvPr id="3" name="Content Placeholder 2"/>
          <p:cNvSpPr>
            <a:spLocks noGrp="1"/>
          </p:cNvSpPr>
          <p:nvPr>
            <p:ph idx="4294967295"/>
          </p:nvPr>
        </p:nvSpPr>
        <p:spPr>
          <a:xfrm>
            <a:off x="444843" y="1482726"/>
            <a:ext cx="11336031" cy="4893360"/>
          </a:xfrm>
        </p:spPr>
        <p:txBody>
          <a:bodyPr/>
          <a:lstStyle/>
          <a:p>
            <a:r>
              <a:rPr lang="en-US" sz="3600" dirty="0"/>
              <a:t>GitHub </a:t>
            </a:r>
            <a:r>
              <a:rPr lang="en-US" sz="3600" dirty="0" smtClean="0">
                <a:hlinkClick r:id="rId2"/>
              </a:rPr>
              <a:t>https://github.com/jldeen/SVCC-AzureMgmtxplat</a:t>
            </a:r>
            <a:endParaRPr lang="en-US" sz="3600" dirty="0"/>
          </a:p>
          <a:p>
            <a:pPr lvl="1"/>
            <a:r>
              <a:rPr lang="en-US" dirty="0"/>
              <a:t>Deck</a:t>
            </a:r>
          </a:p>
          <a:p>
            <a:pPr lvl="1"/>
            <a:r>
              <a:rPr lang="en-US" dirty="0" smtClean="0"/>
              <a:t>Install scripts</a:t>
            </a:r>
          </a:p>
          <a:p>
            <a:pPr lvl="1"/>
            <a:r>
              <a:rPr lang="en-US" dirty="0" smtClean="0"/>
              <a:t>Deployment scripts</a:t>
            </a:r>
            <a:endParaRPr lang="en-US" dirty="0"/>
          </a:p>
          <a:p>
            <a:pPr lvl="1"/>
            <a:r>
              <a:rPr lang="en-US" dirty="0" err="1"/>
              <a:t>Settings.json</a:t>
            </a:r>
            <a:r>
              <a:rPr lang="en-US" dirty="0"/>
              <a:t> file for VS </a:t>
            </a:r>
            <a:r>
              <a:rPr lang="en-US" dirty="0" smtClean="0"/>
              <a:t>Code </a:t>
            </a:r>
            <a:r>
              <a:rPr lang="mr-IN" dirty="0" smtClean="0"/>
              <a:t>–</a:t>
            </a:r>
            <a:r>
              <a:rPr lang="en-US" dirty="0" smtClean="0"/>
              <a:t> Ubuntu, OS X, Windows</a:t>
            </a:r>
          </a:p>
          <a:p>
            <a:pPr lvl="1"/>
            <a:r>
              <a:rPr lang="en-US" dirty="0" smtClean="0"/>
              <a:t>Extras</a:t>
            </a:r>
            <a:r>
              <a:rPr lang="en-US" dirty="0"/>
              <a:t/>
            </a:r>
            <a:br>
              <a:rPr lang="en-US" dirty="0"/>
            </a:br>
            <a:r>
              <a:rPr lang="en-US" dirty="0"/>
              <a:t/>
            </a:r>
            <a:br>
              <a:rPr lang="en-US" dirty="0"/>
            </a:br>
            <a:endParaRPr lang="en-US" dirty="0"/>
          </a:p>
          <a:p>
            <a:r>
              <a:rPr lang="en-US" dirty="0"/>
              <a:t>Learn more about Azure, Cloud, OSS, Linux, PS, etc. </a:t>
            </a:r>
            <a:r>
              <a:rPr lang="en-US" dirty="0">
                <a:hlinkClick r:id="rId3"/>
              </a:rPr>
              <a:t>http://jessicadeen.com/</a:t>
            </a:r>
            <a:endParaRPr lang="en-US"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80584352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425792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66044" y="2189487"/>
            <a:ext cx="4266531" cy="3902614"/>
          </a:xfrm>
          <a:prstGeom prst="rect">
            <a:avLst/>
          </a:prstGeom>
          <a:effectLst>
            <a:outerShdw blurRad="50800" dist="38100" dir="2700000" algn="tl" rotWithShape="0">
              <a:prstClr val="black">
                <a:alpha val="40000"/>
              </a:prstClr>
            </a:outerShdw>
          </a:effectLst>
        </p:spPr>
      </p:pic>
      <p:sp>
        <p:nvSpPr>
          <p:cNvPr id="63" name="Rounded Rectangle 62"/>
          <p:cNvSpPr/>
          <p:nvPr/>
        </p:nvSpPr>
        <p:spPr bwMode="auto">
          <a:xfrm>
            <a:off x="4142601" y="2676188"/>
            <a:ext cx="3713418" cy="3004424"/>
          </a:xfrm>
          <a:prstGeom prst="roundRect">
            <a:avLst/>
          </a:prstGeom>
          <a:gradFill flip="none" rotWithShape="1">
            <a:gsLst>
              <a:gs pos="33000">
                <a:srgbClr val="505050">
                  <a:lumMod val="0"/>
                  <a:alpha val="58000"/>
                </a:srgbClr>
              </a:gs>
              <a:gs pos="67000">
                <a:srgbClr val="505050">
                  <a:lumMod val="0"/>
                  <a:alpha val="15000"/>
                </a:srgbClr>
              </a:gs>
            </a:gsLst>
            <a:path path="circle">
              <a:fillToRect l="50000" t="50000" r="50000" b="50000"/>
            </a:path>
            <a:tileRect/>
          </a:gradFill>
          <a:effectLst>
            <a:softEdge rad="127000"/>
          </a:effectLst>
        </p:spPr>
        <p:txBody>
          <a:bodyPr vert="horz" wrap="squar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We will </a:t>
            </a:r>
            <a:r>
              <a:rPr kumimoji="0" lang="en-US" sz="3529" b="1" i="0" u="none" strike="noStrike" kern="0" cap="none" spc="-74" normalizeH="0" baseline="0" noProof="0" dirty="0">
                <a:ln>
                  <a:noFill/>
                </a:ln>
                <a:effectLst/>
                <a:uLnTx/>
                <a:uFillTx/>
                <a:latin typeface="+mj-lt"/>
              </a:rPr>
              <a:t>empower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person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organization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on the planet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to achieve more</a:t>
            </a:r>
          </a:p>
        </p:txBody>
      </p:sp>
      <p:sp>
        <p:nvSpPr>
          <p:cNvPr id="82" name="Rectangle 81"/>
          <p:cNvSpPr/>
          <p:nvPr/>
        </p:nvSpPr>
        <p:spPr>
          <a:xfrm>
            <a:off x="4976141" y="1434129"/>
            <a:ext cx="3156434" cy="560153"/>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32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Mission</a:t>
            </a:r>
          </a:p>
        </p:txBody>
      </p:sp>
    </p:spTree>
    <p:extLst>
      <p:ext uri="{BB962C8B-B14F-4D97-AF65-F5344CB8AC3E}">
        <p14:creationId xmlns:p14="http://schemas.microsoft.com/office/powerpoint/2010/main" val="475683186"/>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66" name="Rectangle 65"/>
          <p:cNvSpPr/>
          <p:nvPr/>
        </p:nvSpPr>
        <p:spPr>
          <a:xfrm>
            <a:off x="228599" y="2198653"/>
            <a:ext cx="11734801" cy="618631"/>
          </a:xfrm>
          <a:prstGeom prst="rect">
            <a:avLst/>
          </a:prstGeom>
        </p:spPr>
        <p:txBody>
          <a:bodyPr wrap="square" anchor="ctr">
            <a:spAutoFit/>
          </a:bodyPr>
          <a:lstStyle/>
          <a:p>
            <a:pPr marL="0" marR="0" lvl="0" indent="0" algn="ctr" defTabSz="914102" eaLnBrk="1" fontAlgn="base" latinLnBrk="0" hangingPunct="1">
              <a:lnSpc>
                <a:spcPct val="95000"/>
              </a:lnSpc>
              <a:spcBef>
                <a:spcPct val="0"/>
              </a:spcBef>
              <a:spcAft>
                <a:spcPts val="1176"/>
              </a:spcAft>
              <a:buClrTx/>
              <a:buSzTx/>
              <a:buFontTx/>
              <a:buNone/>
              <a:tabLst/>
              <a:defRPr/>
            </a:pPr>
            <a:r>
              <a:rPr kumimoji="0" lang="en-US" sz="36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Strategy</a:t>
            </a:r>
          </a:p>
        </p:txBody>
      </p:sp>
      <p:sp>
        <p:nvSpPr>
          <p:cNvPr id="68" name="Title 1"/>
          <p:cNvSpPr txBox="1">
            <a:spLocks/>
          </p:cNvSpPr>
          <p:nvPr/>
        </p:nvSpPr>
        <p:spPr>
          <a:xfrm>
            <a:off x="228599" y="3073326"/>
            <a:ext cx="11734802" cy="1067407"/>
          </a:xfrm>
          <a:prstGeom prst="rect">
            <a:avLst/>
          </a:prstGeom>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Build the best-in-class platforms and productivity services for the mobile-first, cloud-first world</a:t>
            </a:r>
          </a:p>
        </p:txBody>
      </p:sp>
    </p:spTree>
    <p:extLst>
      <p:ext uri="{BB962C8B-B14F-4D97-AF65-F5344CB8AC3E}">
        <p14:creationId xmlns:p14="http://schemas.microsoft.com/office/powerpoint/2010/main" val="30780815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sp>
        <p:nvSpPr>
          <p:cNvPr id="67" name="Rectangle 66"/>
          <p:cNvSpPr/>
          <p:nvPr/>
        </p:nvSpPr>
        <p:spPr>
          <a:xfrm>
            <a:off x="4246496" y="2033172"/>
            <a:ext cx="3699005" cy="735586"/>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44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Ambitions</a:t>
            </a:r>
          </a:p>
        </p:txBody>
      </p:sp>
      <p:grpSp>
        <p:nvGrpSpPr>
          <p:cNvPr id="70" name="Group 69"/>
          <p:cNvGrpSpPr/>
          <p:nvPr/>
        </p:nvGrpSpPr>
        <p:grpSpPr>
          <a:xfrm>
            <a:off x="3586774" y="4700177"/>
            <a:ext cx="555783" cy="555783"/>
            <a:chOff x="7900668" y="1169892"/>
            <a:chExt cx="603591" cy="603591"/>
          </a:xfrm>
          <a:solidFill>
            <a:schemeClr val="accent2"/>
          </a:solidFill>
        </p:grpSpPr>
        <p:sp>
          <p:nvSpPr>
            <p:cNvPr id="71" name="Rectangle 70"/>
            <p:cNvSpPr/>
            <p:nvPr/>
          </p:nvSpPr>
          <p:spPr bwMode="auto">
            <a:xfrm>
              <a:off x="7900668" y="116989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9954" y="1279178"/>
              <a:ext cx="385018" cy="385018"/>
            </a:xfrm>
            <a:prstGeom prst="rect">
              <a:avLst/>
            </a:prstGeom>
            <a:grpFill/>
          </p:spPr>
        </p:pic>
      </p:grpSp>
      <p:grpSp>
        <p:nvGrpSpPr>
          <p:cNvPr id="73" name="Group 72"/>
          <p:cNvGrpSpPr/>
          <p:nvPr/>
        </p:nvGrpSpPr>
        <p:grpSpPr>
          <a:xfrm>
            <a:off x="3586774" y="3336086"/>
            <a:ext cx="555783" cy="555783"/>
            <a:chOff x="7900668" y="3279208"/>
            <a:chExt cx="603591" cy="603591"/>
          </a:xfrm>
          <a:solidFill>
            <a:schemeClr val="accent2"/>
          </a:solidFill>
        </p:grpSpPr>
        <p:sp>
          <p:nvSpPr>
            <p:cNvPr id="74" name="Rectangle 73"/>
            <p:cNvSpPr/>
            <p:nvPr/>
          </p:nvSpPr>
          <p:spPr bwMode="auto">
            <a:xfrm>
              <a:off x="7900668" y="3279208"/>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8193" y="3412957"/>
              <a:ext cx="348541" cy="336092"/>
            </a:xfrm>
            <a:prstGeom prst="rect">
              <a:avLst/>
            </a:prstGeom>
            <a:grpFill/>
          </p:spPr>
        </p:pic>
      </p:grpSp>
      <p:grpSp>
        <p:nvGrpSpPr>
          <p:cNvPr id="76" name="Group 75"/>
          <p:cNvGrpSpPr/>
          <p:nvPr/>
        </p:nvGrpSpPr>
        <p:grpSpPr>
          <a:xfrm>
            <a:off x="3586774" y="4011402"/>
            <a:ext cx="555783" cy="555783"/>
            <a:chOff x="7900668" y="5339352"/>
            <a:chExt cx="603591" cy="603591"/>
          </a:xfrm>
          <a:solidFill>
            <a:schemeClr val="accent2"/>
          </a:solidFill>
        </p:grpSpPr>
        <p:sp>
          <p:nvSpPr>
            <p:cNvPr id="77" name="Rectangle 76"/>
            <p:cNvSpPr/>
            <p:nvPr/>
          </p:nvSpPr>
          <p:spPr bwMode="auto">
            <a:xfrm>
              <a:off x="7900668" y="533935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3161" y="5496031"/>
              <a:ext cx="498604" cy="290232"/>
            </a:xfrm>
            <a:prstGeom prst="rect">
              <a:avLst/>
            </a:prstGeom>
            <a:grpFill/>
          </p:spPr>
        </p:pic>
      </p:grpSp>
      <p:sp>
        <p:nvSpPr>
          <p:cNvPr id="79" name="Rectangle 78"/>
          <p:cNvSpPr/>
          <p:nvPr/>
        </p:nvSpPr>
        <p:spPr bwMode="auto">
          <a:xfrm>
            <a:off x="4268597" y="4805995"/>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Create more personal computing</a:t>
            </a:r>
          </a:p>
        </p:txBody>
      </p:sp>
      <p:sp>
        <p:nvSpPr>
          <p:cNvPr id="80" name="Rectangle 79"/>
          <p:cNvSpPr/>
          <p:nvPr/>
        </p:nvSpPr>
        <p:spPr bwMode="auto">
          <a:xfrm>
            <a:off x="4268597" y="3439603"/>
            <a:ext cx="5291848"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Reinvent productivity &amp; business processes</a:t>
            </a:r>
          </a:p>
        </p:txBody>
      </p:sp>
      <p:sp>
        <p:nvSpPr>
          <p:cNvPr id="81" name="Rectangle 80"/>
          <p:cNvSpPr/>
          <p:nvPr/>
        </p:nvSpPr>
        <p:spPr bwMode="auto">
          <a:xfrm>
            <a:off x="4268597" y="4110607"/>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Build the intelligent cloud platform</a:t>
            </a:r>
          </a:p>
        </p:txBody>
      </p:sp>
    </p:spTree>
    <p:extLst>
      <p:ext uri="{BB962C8B-B14F-4D97-AF65-F5344CB8AC3E}">
        <p14:creationId xmlns:p14="http://schemas.microsoft.com/office/powerpoint/2010/main" val="27201456"/>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pic>
        <p:nvPicPr>
          <p:cNvPr id="14" name="Picture 13"/>
          <p:cNvPicPr>
            <a:picLocks noChangeAspect="1"/>
          </p:cNvPicPr>
          <p:nvPr/>
        </p:nvPicPr>
        <p:blipFill rotWithShape="1">
          <a:blip r:embed="rId6"/>
          <a:srcRect l="-2747" t="4610" r="2747" b="3153"/>
          <a:stretch/>
        </p:blipFill>
        <p:spPr>
          <a:xfrm>
            <a:off x="3243404" y="1787224"/>
            <a:ext cx="5547360" cy="1485932"/>
          </a:xfrm>
          <a:prstGeom prst="rect">
            <a:avLst/>
          </a:prstGeom>
        </p:spPr>
      </p:pic>
    </p:spTree>
    <p:extLst>
      <p:ext uri="{BB962C8B-B14F-4D97-AF65-F5344CB8AC3E}">
        <p14:creationId xmlns:p14="http://schemas.microsoft.com/office/powerpoint/2010/main" val="2198997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292897"/>
            <a:ext cx="11605915" cy="1555276"/>
          </a:xfrm>
        </p:spPr>
        <p:txBody>
          <a:bodyPr/>
          <a:lstStyle/>
          <a:p>
            <a:pPr algn="ctr"/>
            <a:r>
              <a:rPr lang="en-US" sz="5400" dirty="0" smtClean="0">
                <a:solidFill>
                  <a:schemeClr val="accent4">
                    <a:lumMod val="75000"/>
                  </a:schemeClr>
                </a:solidFill>
              </a:rPr>
              <a:t>Microsoft and Open Source</a:t>
            </a: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38835317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292897"/>
            <a:ext cx="11605915" cy="1555276"/>
          </a:xfrm>
        </p:spPr>
        <p:txBody>
          <a:bodyPr/>
          <a:lstStyle/>
          <a:p>
            <a:pPr algn="ctr"/>
            <a:r>
              <a:rPr lang="en-US" sz="5400" dirty="0" smtClean="0">
                <a:solidFill>
                  <a:schemeClr val="accent4">
                    <a:lumMod val="75000"/>
                  </a:schemeClr>
                </a:solidFill>
              </a:rPr>
              <a:t>PowerShell Core and </a:t>
            </a:r>
            <a:r>
              <a:rPr lang="en-US" sz="5400" dirty="0" err="1" smtClean="0">
                <a:solidFill>
                  <a:schemeClr val="accent4">
                    <a:lumMod val="75000"/>
                  </a:schemeClr>
                </a:solidFill>
              </a:rPr>
              <a:t>.Net</a:t>
            </a:r>
            <a:r>
              <a:rPr lang="en-US" sz="5400" dirty="0" smtClean="0">
                <a:solidFill>
                  <a:schemeClr val="accent4">
                    <a:lumMod val="75000"/>
                  </a:schemeClr>
                </a:solidFill>
              </a:rPr>
              <a:t> Core</a:t>
            </a: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9001237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293173"/>
            <a:ext cx="11605915" cy="1555276"/>
          </a:xfrm>
        </p:spPr>
        <p:txBody>
          <a:bodyPr/>
          <a:lstStyle/>
          <a:p>
            <a:pPr algn="ctr"/>
            <a:r>
              <a:rPr lang="en-US" sz="5400" dirty="0" smtClean="0">
                <a:solidFill>
                  <a:schemeClr val="accent4">
                    <a:lumMod val="75000"/>
                  </a:schemeClr>
                </a:solidFill>
              </a:rPr>
              <a:t>Use any client</a:t>
            </a:r>
            <a:br>
              <a:rPr lang="en-US" sz="5400" dirty="0" smtClean="0">
                <a:solidFill>
                  <a:schemeClr val="accent4">
                    <a:lumMod val="75000"/>
                  </a:schemeClr>
                </a:solidFill>
              </a:rPr>
            </a:br>
            <a:r>
              <a:rPr lang="en-US" sz="5400" dirty="0" smtClean="0">
                <a:solidFill>
                  <a:schemeClr val="accent4">
                    <a:lumMod val="75000"/>
                  </a:schemeClr>
                </a:solidFill>
              </a:rPr>
              <a:t>Run workloads on any server</a:t>
            </a:r>
            <a:br>
              <a:rPr lang="en-US" sz="5400" dirty="0" smtClean="0">
                <a:solidFill>
                  <a:schemeClr val="accent4">
                    <a:lumMod val="75000"/>
                  </a:schemeClr>
                </a:solidFill>
              </a:rPr>
            </a:br>
            <a:r>
              <a:rPr lang="en-US" sz="5400" dirty="0" smtClean="0">
                <a:solidFill>
                  <a:schemeClr val="accent4">
                    <a:lumMod val="75000"/>
                  </a:schemeClr>
                </a:solidFill>
              </a:rPr>
              <a:t>And any cloud</a:t>
            </a: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920132466"/>
      </p:ext>
    </p:extLst>
  </p:cSld>
  <p:clrMapOvr>
    <a:masterClrMapping/>
  </p:clrMapOvr>
  <p:transition>
    <p:fade/>
  </p:transition>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TechEd_2013_Template_16x9">
  <a:themeElements>
    <a:clrScheme name="Custom 4">
      <a:dk1>
        <a:srgbClr val="D1281C"/>
      </a:dk1>
      <a:lt1>
        <a:srgbClr val="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Speaker_PPT_Template [Read-Only]" id="{558F04C0-CEA6-4930-B39B-04E906AF0151}" vid="{3D28E332-09A5-4763-83BD-D8EF70BFDD91}"/>
    </a:ext>
  </a:extLst>
</a:theme>
</file>

<file path=ppt/theme/theme7.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8.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9.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docProps/app.xml><?xml version="1.0" encoding="utf-8"?>
<Properties xmlns="http://schemas.openxmlformats.org/officeDocument/2006/extended-properties" xmlns:vt="http://schemas.openxmlformats.org/officeDocument/2006/docPropsVTypes">
  <TotalTime>15624</TotalTime>
  <Words>1700</Words>
  <Application>Microsoft Macintosh PowerPoint</Application>
  <PresentationFormat>Widescreen</PresentationFormat>
  <Paragraphs>244</Paragraphs>
  <Slides>22</Slides>
  <Notes>19</Notes>
  <HiddenSlides>3</HiddenSlides>
  <MMClips>0</MMClips>
  <ScaleCrop>false</ScaleCrop>
  <HeadingPairs>
    <vt:vector size="6" baseType="variant">
      <vt:variant>
        <vt:lpstr>Fonts Used</vt:lpstr>
      </vt:variant>
      <vt:variant>
        <vt:i4>16</vt:i4>
      </vt:variant>
      <vt:variant>
        <vt:lpstr>Theme</vt:lpstr>
      </vt:variant>
      <vt:variant>
        <vt:i4>11</vt:i4>
      </vt:variant>
      <vt:variant>
        <vt:lpstr>Slide Titles</vt:lpstr>
      </vt:variant>
      <vt:variant>
        <vt:i4>22</vt:i4>
      </vt:variant>
    </vt:vector>
  </HeadingPairs>
  <TitlesOfParts>
    <vt:vector size="49" baseType="lpstr">
      <vt:lpstr>Arial Unicode MS</vt:lpstr>
      <vt:lpstr>Calibri</vt:lpstr>
      <vt:lpstr>Consolas</vt:lpstr>
      <vt:lpstr>Courier New</vt:lpstr>
      <vt:lpstr>Lucida Console</vt:lpstr>
      <vt:lpstr>Microsoft Yi Baiti</vt:lpstr>
      <vt:lpstr>MS PGothic</vt:lpstr>
      <vt:lpstr>ＭＳ Ｐゴシック</vt:lpstr>
      <vt:lpstr>OCR A Extended</vt:lpstr>
      <vt:lpstr>Segoe UI</vt:lpstr>
      <vt:lpstr>Segoe UI Light</vt:lpstr>
      <vt:lpstr>Segoe UI Semibold</vt:lpstr>
      <vt:lpstr>Segoe UI Semilight</vt:lpstr>
      <vt:lpstr>Times New Roman</vt:lpstr>
      <vt:lpstr>Wingdings</vt:lpstr>
      <vt:lpstr>Arial</vt:lpstr>
      <vt:lpstr>Azure Medium</vt:lpstr>
      <vt:lpstr>BUILD CHARCOAL BACKGROUND</vt:lpstr>
      <vt:lpstr>9_Azure_PPT_template 1</vt:lpstr>
      <vt:lpstr>15_Azure_PPT_template 1</vt:lpstr>
      <vt:lpstr>1_MSVID_White_16x9_2012-08-18</vt:lpstr>
      <vt:lpstr>TechEd_2013_Template_16x9</vt:lpstr>
      <vt:lpstr>6_WINDOWS 10 COLOR TEMPLATE</vt:lpstr>
      <vt:lpstr>3_5-30610_Microsoft_Ignite_Keynote_Template</vt:lpstr>
      <vt:lpstr>MSVID_White_16x9_2012-08-18</vt:lpstr>
      <vt:lpstr>2_MSVID_White_16x9_2012-08-18</vt:lpstr>
      <vt:lpstr>6-30537_Envision 2016 Keynote Template</vt:lpstr>
      <vt:lpstr>Azure Management from any Platform using PowerShell  One Codebase to Rule Them All</vt:lpstr>
      <vt:lpstr>“This is not your Dad’s Microsoft.”</vt:lpstr>
      <vt:lpstr>We’re Reimagining Microsoft</vt:lpstr>
      <vt:lpstr>We’re Reimagining Microsoft</vt:lpstr>
      <vt:lpstr>We’re Reimagining Microsoft</vt:lpstr>
      <vt:lpstr>PowerPoint Presentation</vt:lpstr>
      <vt:lpstr>Microsoft and Open Source</vt:lpstr>
      <vt:lpstr>PowerShell Core and .Net Core</vt:lpstr>
      <vt:lpstr>Use any client Run workloads on any server And any cloud</vt:lpstr>
      <vt:lpstr>Enable </vt:lpstr>
      <vt:lpstr>Integrate </vt:lpstr>
      <vt:lpstr>Release </vt:lpstr>
      <vt:lpstr>Participate </vt:lpstr>
      <vt:lpstr>Our Approach to Open Source in the Cloud</vt:lpstr>
      <vt:lpstr>Open Source Investments are Fueling the Momentum</vt:lpstr>
      <vt:lpstr>Azure: Delivering Open Source Innovation in the Cloud</vt:lpstr>
      <vt:lpstr>Assumptions</vt:lpstr>
      <vt:lpstr>- Source control via GitHub  - Setup VS Code - Setup desktop environment (Mac or Linux) - VS Code Integrated Terminal Demo - Azure Deployment Demo - Touch on Azure CLI   </vt:lpstr>
      <vt:lpstr>PowerPoint Presentation</vt:lpstr>
      <vt:lpstr>PowerPoint Presentation</vt:lpstr>
      <vt:lpstr>What Next?</vt:lpstr>
      <vt:lpstr>PowerPoint Presentation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56</cp:revision>
  <dcterms:created xsi:type="dcterms:W3CDTF">2016-06-23T22:23:08Z</dcterms:created>
  <dcterms:modified xsi:type="dcterms:W3CDTF">2016-09-29T16:21:57Z</dcterms:modified>
</cp:coreProperties>
</file>